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omments/modernComment_134_44D8145B.xml" ContentType="application/vnd.ms-powerpoint.comment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omments/modernComment_133_D4EAE0EE.xml" ContentType="application/vnd.ms-powerpoint.comments+xml"/>
  <Override PartName="/ppt/notesSlides/notesSlide5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0"/>
  </p:notesMasterIdLst>
  <p:sldIdLst>
    <p:sldId id="256" r:id="rId5"/>
    <p:sldId id="310" r:id="rId6"/>
    <p:sldId id="257" r:id="rId7"/>
    <p:sldId id="258" r:id="rId8"/>
    <p:sldId id="311" r:id="rId9"/>
    <p:sldId id="259" r:id="rId10"/>
    <p:sldId id="260" r:id="rId11"/>
    <p:sldId id="302" r:id="rId12"/>
    <p:sldId id="261" r:id="rId13"/>
    <p:sldId id="304" r:id="rId14"/>
    <p:sldId id="299" r:id="rId15"/>
    <p:sldId id="262" r:id="rId16"/>
    <p:sldId id="263" r:id="rId17"/>
    <p:sldId id="300" r:id="rId18"/>
    <p:sldId id="312" r:id="rId19"/>
    <p:sldId id="301" r:id="rId20"/>
    <p:sldId id="303" r:id="rId21"/>
    <p:sldId id="264" r:id="rId22"/>
    <p:sldId id="265" r:id="rId23"/>
    <p:sldId id="313" r:id="rId24"/>
    <p:sldId id="270" r:id="rId25"/>
    <p:sldId id="266" r:id="rId26"/>
    <p:sldId id="268" r:id="rId27"/>
    <p:sldId id="267" r:id="rId28"/>
    <p:sldId id="269" r:id="rId29"/>
    <p:sldId id="309" r:id="rId30"/>
    <p:sldId id="271" r:id="rId31"/>
    <p:sldId id="272" r:id="rId32"/>
    <p:sldId id="314" r:id="rId33"/>
    <p:sldId id="273" r:id="rId34"/>
    <p:sldId id="274" r:id="rId35"/>
    <p:sldId id="275" r:id="rId36"/>
    <p:sldId id="276" r:id="rId37"/>
    <p:sldId id="305" r:id="rId38"/>
    <p:sldId id="277" r:id="rId39"/>
    <p:sldId id="278" r:id="rId40"/>
    <p:sldId id="281" r:id="rId41"/>
    <p:sldId id="279" r:id="rId42"/>
    <p:sldId id="280" r:id="rId43"/>
    <p:sldId id="296" r:id="rId44"/>
    <p:sldId id="298" r:id="rId45"/>
    <p:sldId id="297" r:id="rId46"/>
    <p:sldId id="308" r:id="rId47"/>
    <p:sldId id="283" r:id="rId48"/>
    <p:sldId id="282" r:id="rId49"/>
    <p:sldId id="285" r:id="rId50"/>
    <p:sldId id="284" r:id="rId51"/>
    <p:sldId id="287" r:id="rId52"/>
    <p:sldId id="288" r:id="rId53"/>
    <p:sldId id="315" r:id="rId54"/>
    <p:sldId id="291" r:id="rId55"/>
    <p:sldId id="292" r:id="rId56"/>
    <p:sldId id="307" r:id="rId57"/>
    <p:sldId id="293" r:id="rId58"/>
    <p:sldId id="295"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540A13-5559-C936-06B1-C82D768A310B}" name="Sampson, Helen M - DHS" initials="HS" userId="S::helen.sampson@dhs.wisconsin.gov::f3eaf25c-a1a7-49a5-af7c-ff52d818f83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592363"/>
    <a:srgbClr val="78485F"/>
    <a:srgbClr val="7B5E80"/>
    <a:srgbClr val="E169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422" autoAdjust="0"/>
  </p:normalViewPr>
  <p:slideViewPr>
    <p:cSldViewPr snapToGrid="0">
      <p:cViewPr varScale="1">
        <p:scale>
          <a:sx n="84" d="100"/>
          <a:sy n="84" d="100"/>
        </p:scale>
        <p:origin x="96"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comments/modernComment_133_D4EAE0EE.xml><?xml version="1.0" encoding="utf-8"?>
<p188:cmLst xmlns:a="http://schemas.openxmlformats.org/drawingml/2006/main" xmlns:r="http://schemas.openxmlformats.org/officeDocument/2006/relationships" xmlns:p188="http://schemas.microsoft.com/office/powerpoint/2018/8/main">
  <p188:cm id="{562DCDA8-B98A-4ADB-A9A0-DF944F7675A3}" authorId="{19540A13-5559-C936-06B1-C82D768A310B}" created="2026-06-10T21:55:49.466">
    <pc:sldMkLst xmlns:pc="http://schemas.microsoft.com/office/powerpoint/2013/main/command">
      <pc:docMk/>
      <pc:sldMk cId="3572162798" sldId="307"/>
    </pc:sldMkLst>
    <p188:txBody>
      <a:bodyPr/>
      <a:lstStyle/>
      <a:p>
        <a:r>
          <a:rPr lang="en-US"/>
          <a:t>Activity Slide to design for audience</a:t>
        </a:r>
      </a:p>
    </p188:txBody>
  </p188:cm>
</p188:cmLst>
</file>

<file path=ppt/comments/modernComment_134_44D8145B.xml><?xml version="1.0" encoding="utf-8"?>
<p188:cmLst xmlns:a="http://schemas.openxmlformats.org/drawingml/2006/main" xmlns:r="http://schemas.openxmlformats.org/officeDocument/2006/relationships" xmlns:p188="http://schemas.microsoft.com/office/powerpoint/2018/8/main">
  <p188:cm id="{D97D01BB-B14D-48F2-B15E-7CB23486BC9B}" authorId="{19540A13-5559-C936-06B1-C82D768A310B}" created="2026-06-10T21:56:52.446">
    <pc:sldMkLst xmlns:pc="http://schemas.microsoft.com/office/powerpoint/2013/main/command">
      <pc:docMk/>
      <pc:sldMk cId="1155011675" sldId="308"/>
    </pc:sldMkLst>
    <p188:txBody>
      <a:bodyPr/>
      <a:lstStyle/>
      <a:p>
        <a:r>
          <a:rPr lang="en-US"/>
          <a:t>Activity Slide match to audience</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546D2E-214E-4DB4-A9F8-1AC97199689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C3EB552-37E5-40D2-8AA2-052D911FFFD2}">
      <dgm:prSet/>
      <dgm:spPr/>
      <dgm:t>
        <a:bodyPr/>
        <a:lstStyle/>
        <a:p>
          <a:pPr>
            <a:lnSpc>
              <a:spcPct val="100000"/>
            </a:lnSpc>
          </a:pPr>
          <a:r>
            <a:rPr lang="en-US"/>
            <a:t>Changing our communications through intentional framing strategies </a:t>
          </a:r>
        </a:p>
      </dgm:t>
      <dgm:extLst>
        <a:ext uri="{E40237B7-FDA0-4F09-8148-C483321AD2D9}">
          <dgm14:cNvPr xmlns:dgm14="http://schemas.microsoft.com/office/drawing/2010/diagram" id="0" name="" descr="- Changing our communications through intentional framing strategies &#10;- Changes the way we talk about aging &#10;- Which changes our thinking &#10;- Which can lead to beneficial policy and systems change.&#10;"/>
        </a:ext>
      </dgm:extLst>
    </dgm:pt>
    <dgm:pt modelId="{D2400B87-E546-482F-845C-B7F59DCB1728}" type="parTrans" cxnId="{B94626A4-AF26-4F96-B8FF-10A02DA7B20D}">
      <dgm:prSet/>
      <dgm:spPr/>
      <dgm:t>
        <a:bodyPr/>
        <a:lstStyle/>
        <a:p>
          <a:endParaRPr lang="en-US"/>
        </a:p>
      </dgm:t>
    </dgm:pt>
    <dgm:pt modelId="{C3DE4A7C-517B-4EE1-8924-06F2BCCC85FF}" type="sibTrans" cxnId="{B94626A4-AF26-4F96-B8FF-10A02DA7B20D}">
      <dgm:prSet/>
      <dgm:spPr/>
      <dgm:t>
        <a:bodyPr/>
        <a:lstStyle/>
        <a:p>
          <a:endParaRPr lang="en-US"/>
        </a:p>
      </dgm:t>
    </dgm:pt>
    <dgm:pt modelId="{FAD732A6-E2A4-4E3B-9B0C-FEACF206AEAC}">
      <dgm:prSet/>
      <dgm:spPr/>
      <dgm:t>
        <a:bodyPr/>
        <a:lstStyle/>
        <a:p>
          <a:pPr>
            <a:lnSpc>
              <a:spcPct val="100000"/>
            </a:lnSpc>
          </a:pPr>
          <a:r>
            <a:rPr lang="en-US" dirty="0"/>
            <a:t>Changes the way we talk about aging and disability </a:t>
          </a:r>
        </a:p>
      </dgm:t>
      <dgm:extLst>
        <a:ext uri="{E40237B7-FDA0-4F09-8148-C483321AD2D9}">
          <dgm14:cNvPr xmlns:dgm14="http://schemas.microsoft.com/office/drawing/2010/diagram" id="0" name="" descr="- Changing our communications through intentional framing strategies &#10;- Changes the way we talk about aging &#10;- Which changes our thinking &#10;- Which can lead to beneficial policy and systems change.&#10;"/>
        </a:ext>
      </dgm:extLst>
    </dgm:pt>
    <dgm:pt modelId="{E71EFDAE-02FF-4A29-9DC5-E417BE9B1557}" type="parTrans" cxnId="{C617C483-4DB5-4929-B305-FE6F692A2F52}">
      <dgm:prSet/>
      <dgm:spPr/>
      <dgm:t>
        <a:bodyPr/>
        <a:lstStyle/>
        <a:p>
          <a:endParaRPr lang="en-US"/>
        </a:p>
      </dgm:t>
    </dgm:pt>
    <dgm:pt modelId="{258BB950-5D1E-490E-968A-613AF54DE171}" type="sibTrans" cxnId="{C617C483-4DB5-4929-B305-FE6F692A2F52}">
      <dgm:prSet/>
      <dgm:spPr/>
      <dgm:t>
        <a:bodyPr/>
        <a:lstStyle/>
        <a:p>
          <a:endParaRPr lang="en-US"/>
        </a:p>
      </dgm:t>
    </dgm:pt>
    <dgm:pt modelId="{D9B6AE39-7DF2-476D-8A97-4C5CCF7DD3C0}">
      <dgm:prSet/>
      <dgm:spPr/>
      <dgm:t>
        <a:bodyPr/>
        <a:lstStyle/>
        <a:p>
          <a:pPr>
            <a:lnSpc>
              <a:spcPct val="100000"/>
            </a:lnSpc>
          </a:pPr>
          <a:r>
            <a:rPr lang="en-US"/>
            <a:t>Which changes our thinking </a:t>
          </a:r>
        </a:p>
      </dgm:t>
      <dgm:extLst>
        <a:ext uri="{E40237B7-FDA0-4F09-8148-C483321AD2D9}">
          <dgm14:cNvPr xmlns:dgm14="http://schemas.microsoft.com/office/drawing/2010/diagram" id="0" name="" descr="- Changing our communications through intentional framing strategies &#10;- Changes the way we talk about aging &#10;- Which changes our thinking &#10;- Which can lead to beneficial policy and systems change.&#10;"/>
        </a:ext>
      </dgm:extLst>
    </dgm:pt>
    <dgm:pt modelId="{360F82C1-2DD9-47EF-9FDF-27EE9D232BE6}" type="parTrans" cxnId="{BDC0BB8A-265E-472D-A9A0-467EC0F63F09}">
      <dgm:prSet/>
      <dgm:spPr/>
      <dgm:t>
        <a:bodyPr/>
        <a:lstStyle/>
        <a:p>
          <a:endParaRPr lang="en-US"/>
        </a:p>
      </dgm:t>
    </dgm:pt>
    <dgm:pt modelId="{3BFAF6EB-DED8-4A22-9102-587B6C836053}" type="sibTrans" cxnId="{BDC0BB8A-265E-472D-A9A0-467EC0F63F09}">
      <dgm:prSet/>
      <dgm:spPr/>
      <dgm:t>
        <a:bodyPr/>
        <a:lstStyle/>
        <a:p>
          <a:endParaRPr lang="en-US"/>
        </a:p>
      </dgm:t>
    </dgm:pt>
    <dgm:pt modelId="{245DFF24-D334-4166-91EF-9396E96CC741}">
      <dgm:prSet/>
      <dgm:spPr/>
      <dgm:t>
        <a:bodyPr/>
        <a:lstStyle/>
        <a:p>
          <a:pPr>
            <a:lnSpc>
              <a:spcPct val="100000"/>
            </a:lnSpc>
          </a:pPr>
          <a:r>
            <a:rPr lang="en-US"/>
            <a:t>Which can lead to beneficial policy and systems change.</a:t>
          </a:r>
        </a:p>
      </dgm:t>
      <dgm:extLst>
        <a:ext uri="{E40237B7-FDA0-4F09-8148-C483321AD2D9}">
          <dgm14:cNvPr xmlns:dgm14="http://schemas.microsoft.com/office/drawing/2010/diagram" id="0" name="" descr="- Changing our communications through intentional framing strategies &#10;- Changes the way we talk about aging &#10;- Which changes our thinking &#10;- Which can lead to beneficial policy and systems change.&#10;"/>
        </a:ext>
      </dgm:extLst>
    </dgm:pt>
    <dgm:pt modelId="{F7C94A08-4814-4127-87D5-E80ADB3426DD}" type="parTrans" cxnId="{60BE06B5-8091-48E2-9F8C-2B6B23F500FC}">
      <dgm:prSet/>
      <dgm:spPr/>
      <dgm:t>
        <a:bodyPr/>
        <a:lstStyle/>
        <a:p>
          <a:endParaRPr lang="en-US"/>
        </a:p>
      </dgm:t>
    </dgm:pt>
    <dgm:pt modelId="{58CD181F-5AB7-480B-AB95-720C817DDA4E}" type="sibTrans" cxnId="{60BE06B5-8091-48E2-9F8C-2B6B23F500FC}">
      <dgm:prSet/>
      <dgm:spPr/>
      <dgm:t>
        <a:bodyPr/>
        <a:lstStyle/>
        <a:p>
          <a:endParaRPr lang="en-US"/>
        </a:p>
      </dgm:t>
    </dgm:pt>
    <dgm:pt modelId="{50E585DE-504F-4D41-BF91-8AE1563EB3A0}" type="pres">
      <dgm:prSet presAssocID="{CF546D2E-214E-4DB4-A9F8-1AC971996896}" presName="root" presStyleCnt="0">
        <dgm:presLayoutVars>
          <dgm:dir/>
          <dgm:resizeHandles val="exact"/>
        </dgm:presLayoutVars>
      </dgm:prSet>
      <dgm:spPr/>
    </dgm:pt>
    <dgm:pt modelId="{F3332AFA-096A-477F-86B1-77E37AE2E60F}" type="pres">
      <dgm:prSet presAssocID="{0C3EB552-37E5-40D2-8AA2-052D911FFFD2}" presName="compNode" presStyleCnt="0"/>
      <dgm:spPr/>
    </dgm:pt>
    <dgm:pt modelId="{0DF4CC20-75E9-46FE-8490-3F2C8FCA12E9}" type="pres">
      <dgm:prSet presAssocID="{0C3EB552-37E5-40D2-8AA2-052D911FFFD2}" presName="bgRect" presStyleLbl="bgShp" presStyleIdx="0" presStyleCnt="4" custLinFactNeighborX="-88" custLinFactNeighborY="-8389"/>
      <dgm:spPr/>
    </dgm:pt>
    <dgm:pt modelId="{3D97C51C-A662-4B21-A314-E18CF4DF4C64}" type="pres">
      <dgm:prSet presAssocID="{0C3EB552-37E5-40D2-8AA2-052D911FFFD2}" presName="iconRect" presStyleLbl="node1" presStyleIdx="0" presStyleCnt="4" custScaleX="93052" custScaleY="112386" custLinFactNeighborX="-7247" custLinFactNeighborY="4902"/>
      <dgm:spPr>
        <a:prstGeom prst="frame">
          <a:avLst/>
        </a:prstGeom>
        <a:ln>
          <a:noFill/>
        </a:ln>
      </dgm:spPr>
    </dgm:pt>
    <dgm:pt modelId="{0CDDDA5E-35DC-482D-86D7-19E6F3794A71}" type="pres">
      <dgm:prSet presAssocID="{0C3EB552-37E5-40D2-8AA2-052D911FFFD2}" presName="spaceRect" presStyleCnt="0"/>
      <dgm:spPr/>
    </dgm:pt>
    <dgm:pt modelId="{5ED9A7EC-FBD8-42B5-82CD-410A886781A4}" type="pres">
      <dgm:prSet presAssocID="{0C3EB552-37E5-40D2-8AA2-052D911FFFD2}" presName="parTx" presStyleLbl="revTx" presStyleIdx="0" presStyleCnt="4">
        <dgm:presLayoutVars>
          <dgm:chMax val="0"/>
          <dgm:chPref val="0"/>
        </dgm:presLayoutVars>
      </dgm:prSet>
      <dgm:spPr/>
    </dgm:pt>
    <dgm:pt modelId="{F3D8FAED-1B4D-4069-9F45-DABA34EF1255}" type="pres">
      <dgm:prSet presAssocID="{C3DE4A7C-517B-4EE1-8924-06F2BCCC85FF}" presName="sibTrans" presStyleCnt="0"/>
      <dgm:spPr/>
    </dgm:pt>
    <dgm:pt modelId="{A635087B-4381-4C0A-BA67-B544042815CE}" type="pres">
      <dgm:prSet presAssocID="{FAD732A6-E2A4-4E3B-9B0C-FEACF206AEAC}" presName="compNode" presStyleCnt="0"/>
      <dgm:spPr/>
    </dgm:pt>
    <dgm:pt modelId="{99962679-939F-43E1-A787-86B1DE4CC9B1}" type="pres">
      <dgm:prSet presAssocID="{FAD732A6-E2A4-4E3B-9B0C-FEACF206AEAC}" presName="bgRect" presStyleLbl="bgShp" presStyleIdx="1" presStyleCnt="4"/>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936C508-77C3-4871-939E-4BB5BAECBD29}" type="pres">
      <dgm:prSet presAssocID="{FAD732A6-E2A4-4E3B-9B0C-FEACF206AEAC}" presName="iconRect" presStyleLbl="node1" presStyleIdx="1" presStyleCnt="4"/>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a:noFill/>
        </a:ln>
      </dgm:spPr>
    </dgm:pt>
    <dgm:pt modelId="{FE61D3BA-C434-4919-9671-FC74C63138E6}" type="pres">
      <dgm:prSet presAssocID="{FAD732A6-E2A4-4E3B-9B0C-FEACF206AEAC}" presName="spaceRect" presStyleCnt="0"/>
      <dgm:spPr/>
    </dgm:pt>
    <dgm:pt modelId="{E56D3AE4-9F4E-4A07-9681-CA7929232C40}" type="pres">
      <dgm:prSet presAssocID="{FAD732A6-E2A4-4E3B-9B0C-FEACF206AEAC}" presName="parTx" presStyleLbl="revTx" presStyleIdx="1" presStyleCnt="4">
        <dgm:presLayoutVars>
          <dgm:chMax val="0"/>
          <dgm:chPref val="0"/>
        </dgm:presLayoutVars>
      </dgm:prSet>
      <dgm:spPr/>
    </dgm:pt>
    <dgm:pt modelId="{1B1CB2D1-979B-4FEB-B787-9FF72D40BAB3}" type="pres">
      <dgm:prSet presAssocID="{258BB950-5D1E-490E-968A-613AF54DE171}" presName="sibTrans" presStyleCnt="0"/>
      <dgm:spPr/>
    </dgm:pt>
    <dgm:pt modelId="{EB073505-EB52-4D3D-87B1-1E4009490772}" type="pres">
      <dgm:prSet presAssocID="{D9B6AE39-7DF2-476D-8A97-4C5CCF7DD3C0}" presName="compNode" presStyleCnt="0"/>
      <dgm:spPr/>
    </dgm:pt>
    <dgm:pt modelId="{F608580B-5F4F-4F08-A821-DDEBF534550B}" type="pres">
      <dgm:prSet presAssocID="{D9B6AE39-7DF2-476D-8A97-4C5CCF7DD3C0}" presName="bgRect" presStyleLbl="bgShp" presStyleIdx="2" presStyleCnt="4"/>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72209F6-7100-4582-83CB-49A4B9DA927E}" type="pres">
      <dgm:prSet presAssocID="{D9B6AE39-7DF2-476D-8A97-4C5CCF7DD3C0}"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09B88D4-731A-4F3A-B477-DE26D3D7E681}" type="pres">
      <dgm:prSet presAssocID="{D9B6AE39-7DF2-476D-8A97-4C5CCF7DD3C0}" presName="spaceRect" presStyleCnt="0"/>
      <dgm:spPr/>
    </dgm:pt>
    <dgm:pt modelId="{513F16B4-34C4-4FF8-AB1D-752AD4D2E10D}" type="pres">
      <dgm:prSet presAssocID="{D9B6AE39-7DF2-476D-8A97-4C5CCF7DD3C0}" presName="parTx" presStyleLbl="revTx" presStyleIdx="2" presStyleCnt="4">
        <dgm:presLayoutVars>
          <dgm:chMax val="0"/>
          <dgm:chPref val="0"/>
        </dgm:presLayoutVars>
      </dgm:prSet>
      <dgm:spPr/>
    </dgm:pt>
    <dgm:pt modelId="{3E418639-FDF3-4EFD-9944-CE33CBEBA67B}" type="pres">
      <dgm:prSet presAssocID="{3BFAF6EB-DED8-4A22-9102-587B6C836053}" presName="sibTrans" presStyleCnt="0"/>
      <dgm:spPr/>
    </dgm:pt>
    <dgm:pt modelId="{4654D9C9-25CA-465A-BE7C-ACFDDAEB249F}" type="pres">
      <dgm:prSet presAssocID="{245DFF24-D334-4166-91EF-9396E96CC741}" presName="compNode" presStyleCnt="0"/>
      <dgm:spPr/>
    </dgm:pt>
    <dgm:pt modelId="{A1F83E7B-AAE5-473D-8EAD-69F2F7B56176}" type="pres">
      <dgm:prSet presAssocID="{245DFF24-D334-4166-91EF-9396E96CC741}" presName="bgRect" presStyleLbl="bgShp" presStyleIdx="3" presStyleCnt="4"/>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9BCB76C-BB11-4C9A-B633-141F5F240E6C}" type="pres">
      <dgm:prSet presAssocID="{245DFF24-D334-4166-91EF-9396E96CC741}"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A68FE0F-E731-4A8F-9495-DFEA515298D6}" type="pres">
      <dgm:prSet presAssocID="{245DFF24-D334-4166-91EF-9396E96CC741}" presName="spaceRect" presStyleCnt="0"/>
      <dgm:spPr/>
    </dgm:pt>
    <dgm:pt modelId="{EB525F45-1EC2-4748-A74F-A3C0F56DA161}" type="pres">
      <dgm:prSet presAssocID="{245DFF24-D334-4166-91EF-9396E96CC741}" presName="parTx" presStyleLbl="revTx" presStyleIdx="3" presStyleCnt="4">
        <dgm:presLayoutVars>
          <dgm:chMax val="0"/>
          <dgm:chPref val="0"/>
        </dgm:presLayoutVars>
      </dgm:prSet>
      <dgm:spPr/>
    </dgm:pt>
  </dgm:ptLst>
  <dgm:cxnLst>
    <dgm:cxn modelId="{40D5FC0C-1089-4D2C-9C90-24C6E50F1D59}" type="presOf" srcId="{FAD732A6-E2A4-4E3B-9B0C-FEACF206AEAC}" destId="{E56D3AE4-9F4E-4A07-9681-CA7929232C40}" srcOrd="0" destOrd="0" presId="urn:microsoft.com/office/officeart/2018/2/layout/IconVerticalSolidList"/>
    <dgm:cxn modelId="{9F30B263-E6E4-49B6-97CD-C4F177437E24}" type="presOf" srcId="{D9B6AE39-7DF2-476D-8A97-4C5CCF7DD3C0}" destId="{513F16B4-34C4-4FF8-AB1D-752AD4D2E10D}" srcOrd="0" destOrd="0" presId="urn:microsoft.com/office/officeart/2018/2/layout/IconVerticalSolidList"/>
    <dgm:cxn modelId="{A32C946C-328E-4AF7-AE15-FC93CBD725BF}" type="presOf" srcId="{CF546D2E-214E-4DB4-A9F8-1AC971996896}" destId="{50E585DE-504F-4D41-BF91-8AE1563EB3A0}" srcOrd="0" destOrd="0" presId="urn:microsoft.com/office/officeart/2018/2/layout/IconVerticalSolidList"/>
    <dgm:cxn modelId="{097BEC4C-46D3-47BF-B68B-7462A14FD539}" type="presOf" srcId="{245DFF24-D334-4166-91EF-9396E96CC741}" destId="{EB525F45-1EC2-4748-A74F-A3C0F56DA161}" srcOrd="0" destOrd="0" presId="urn:microsoft.com/office/officeart/2018/2/layout/IconVerticalSolidList"/>
    <dgm:cxn modelId="{C617C483-4DB5-4929-B305-FE6F692A2F52}" srcId="{CF546D2E-214E-4DB4-A9F8-1AC971996896}" destId="{FAD732A6-E2A4-4E3B-9B0C-FEACF206AEAC}" srcOrd="1" destOrd="0" parTransId="{E71EFDAE-02FF-4A29-9DC5-E417BE9B1557}" sibTransId="{258BB950-5D1E-490E-968A-613AF54DE171}"/>
    <dgm:cxn modelId="{BDC0BB8A-265E-472D-A9A0-467EC0F63F09}" srcId="{CF546D2E-214E-4DB4-A9F8-1AC971996896}" destId="{D9B6AE39-7DF2-476D-8A97-4C5CCF7DD3C0}" srcOrd="2" destOrd="0" parTransId="{360F82C1-2DD9-47EF-9FDF-27EE9D232BE6}" sibTransId="{3BFAF6EB-DED8-4A22-9102-587B6C836053}"/>
    <dgm:cxn modelId="{B94626A4-AF26-4F96-B8FF-10A02DA7B20D}" srcId="{CF546D2E-214E-4DB4-A9F8-1AC971996896}" destId="{0C3EB552-37E5-40D2-8AA2-052D911FFFD2}" srcOrd="0" destOrd="0" parTransId="{D2400B87-E546-482F-845C-B7F59DCB1728}" sibTransId="{C3DE4A7C-517B-4EE1-8924-06F2BCCC85FF}"/>
    <dgm:cxn modelId="{60BE06B5-8091-48E2-9F8C-2B6B23F500FC}" srcId="{CF546D2E-214E-4DB4-A9F8-1AC971996896}" destId="{245DFF24-D334-4166-91EF-9396E96CC741}" srcOrd="3" destOrd="0" parTransId="{F7C94A08-4814-4127-87D5-E80ADB3426DD}" sibTransId="{58CD181F-5AB7-480B-AB95-720C817DDA4E}"/>
    <dgm:cxn modelId="{7C1FCCFB-4261-4F31-B9AA-220361E1E24E}" type="presOf" srcId="{0C3EB552-37E5-40D2-8AA2-052D911FFFD2}" destId="{5ED9A7EC-FBD8-42B5-82CD-410A886781A4}" srcOrd="0" destOrd="0" presId="urn:microsoft.com/office/officeart/2018/2/layout/IconVerticalSolidList"/>
    <dgm:cxn modelId="{F00304A2-F328-485C-8ADA-E8DDB0FA46CC}" type="presParOf" srcId="{50E585DE-504F-4D41-BF91-8AE1563EB3A0}" destId="{F3332AFA-096A-477F-86B1-77E37AE2E60F}" srcOrd="0" destOrd="0" presId="urn:microsoft.com/office/officeart/2018/2/layout/IconVerticalSolidList"/>
    <dgm:cxn modelId="{F17CDE62-0BF4-4E2E-B64B-6D59B7823163}" type="presParOf" srcId="{F3332AFA-096A-477F-86B1-77E37AE2E60F}" destId="{0DF4CC20-75E9-46FE-8490-3F2C8FCA12E9}" srcOrd="0" destOrd="0" presId="urn:microsoft.com/office/officeart/2018/2/layout/IconVerticalSolidList"/>
    <dgm:cxn modelId="{2FD26459-3951-4B1E-854F-5AC830D62B14}" type="presParOf" srcId="{F3332AFA-096A-477F-86B1-77E37AE2E60F}" destId="{3D97C51C-A662-4B21-A314-E18CF4DF4C64}" srcOrd="1" destOrd="0" presId="urn:microsoft.com/office/officeart/2018/2/layout/IconVerticalSolidList"/>
    <dgm:cxn modelId="{49E1895F-EF12-41EA-85D4-61D1E960D809}" type="presParOf" srcId="{F3332AFA-096A-477F-86B1-77E37AE2E60F}" destId="{0CDDDA5E-35DC-482D-86D7-19E6F3794A71}" srcOrd="2" destOrd="0" presId="urn:microsoft.com/office/officeart/2018/2/layout/IconVerticalSolidList"/>
    <dgm:cxn modelId="{6BDBD783-6C22-4E6E-A74A-523440E27733}" type="presParOf" srcId="{F3332AFA-096A-477F-86B1-77E37AE2E60F}" destId="{5ED9A7EC-FBD8-42B5-82CD-410A886781A4}" srcOrd="3" destOrd="0" presId="urn:microsoft.com/office/officeart/2018/2/layout/IconVerticalSolidList"/>
    <dgm:cxn modelId="{2696BD35-6AD6-4D79-82E5-69D2D0BC9C5A}" type="presParOf" srcId="{50E585DE-504F-4D41-BF91-8AE1563EB3A0}" destId="{F3D8FAED-1B4D-4069-9F45-DABA34EF1255}" srcOrd="1" destOrd="0" presId="urn:microsoft.com/office/officeart/2018/2/layout/IconVerticalSolidList"/>
    <dgm:cxn modelId="{FB398A47-C43E-49B5-A4AA-EEB968D0C46A}" type="presParOf" srcId="{50E585DE-504F-4D41-BF91-8AE1563EB3A0}" destId="{A635087B-4381-4C0A-BA67-B544042815CE}" srcOrd="2" destOrd="0" presId="urn:microsoft.com/office/officeart/2018/2/layout/IconVerticalSolidList"/>
    <dgm:cxn modelId="{D9FAA954-7724-48B1-B709-D19FD7D1FBC1}" type="presParOf" srcId="{A635087B-4381-4C0A-BA67-B544042815CE}" destId="{99962679-939F-43E1-A787-86B1DE4CC9B1}" srcOrd="0" destOrd="0" presId="urn:microsoft.com/office/officeart/2018/2/layout/IconVerticalSolidList"/>
    <dgm:cxn modelId="{A90E6C9F-AC41-48A3-88C3-79D0E8D859F4}" type="presParOf" srcId="{A635087B-4381-4C0A-BA67-B544042815CE}" destId="{F936C508-77C3-4871-939E-4BB5BAECBD29}" srcOrd="1" destOrd="0" presId="urn:microsoft.com/office/officeart/2018/2/layout/IconVerticalSolidList"/>
    <dgm:cxn modelId="{110E6A4D-8AE8-4EB9-9416-2268B4EED732}" type="presParOf" srcId="{A635087B-4381-4C0A-BA67-B544042815CE}" destId="{FE61D3BA-C434-4919-9671-FC74C63138E6}" srcOrd="2" destOrd="0" presId="urn:microsoft.com/office/officeart/2018/2/layout/IconVerticalSolidList"/>
    <dgm:cxn modelId="{1C2A1CBD-0BAB-4E1D-8622-AF7E205A13B0}" type="presParOf" srcId="{A635087B-4381-4C0A-BA67-B544042815CE}" destId="{E56D3AE4-9F4E-4A07-9681-CA7929232C40}" srcOrd="3" destOrd="0" presId="urn:microsoft.com/office/officeart/2018/2/layout/IconVerticalSolidList"/>
    <dgm:cxn modelId="{4ECAE6F7-5187-4A5D-9F93-69C01DF04C99}" type="presParOf" srcId="{50E585DE-504F-4D41-BF91-8AE1563EB3A0}" destId="{1B1CB2D1-979B-4FEB-B787-9FF72D40BAB3}" srcOrd="3" destOrd="0" presId="urn:microsoft.com/office/officeart/2018/2/layout/IconVerticalSolidList"/>
    <dgm:cxn modelId="{BFE476AF-E1B3-4C52-AA9A-27D5AD4AEF71}" type="presParOf" srcId="{50E585DE-504F-4D41-BF91-8AE1563EB3A0}" destId="{EB073505-EB52-4D3D-87B1-1E4009490772}" srcOrd="4" destOrd="0" presId="urn:microsoft.com/office/officeart/2018/2/layout/IconVerticalSolidList"/>
    <dgm:cxn modelId="{DA56131F-5003-4E5D-BBAA-94775F73B455}" type="presParOf" srcId="{EB073505-EB52-4D3D-87B1-1E4009490772}" destId="{F608580B-5F4F-4F08-A821-DDEBF534550B}" srcOrd="0" destOrd="0" presId="urn:microsoft.com/office/officeart/2018/2/layout/IconVerticalSolidList"/>
    <dgm:cxn modelId="{4A89C1B8-E9C2-4215-A801-C4EC6A10F17E}" type="presParOf" srcId="{EB073505-EB52-4D3D-87B1-1E4009490772}" destId="{672209F6-7100-4582-83CB-49A4B9DA927E}" srcOrd="1" destOrd="0" presId="urn:microsoft.com/office/officeart/2018/2/layout/IconVerticalSolidList"/>
    <dgm:cxn modelId="{DCC5CD80-5F1B-4D6D-B462-1C72814D138D}" type="presParOf" srcId="{EB073505-EB52-4D3D-87B1-1E4009490772}" destId="{109B88D4-731A-4F3A-B477-DE26D3D7E681}" srcOrd="2" destOrd="0" presId="urn:microsoft.com/office/officeart/2018/2/layout/IconVerticalSolidList"/>
    <dgm:cxn modelId="{AA674045-637D-4D42-A0D9-9A36209C404A}" type="presParOf" srcId="{EB073505-EB52-4D3D-87B1-1E4009490772}" destId="{513F16B4-34C4-4FF8-AB1D-752AD4D2E10D}" srcOrd="3" destOrd="0" presId="urn:microsoft.com/office/officeart/2018/2/layout/IconVerticalSolidList"/>
    <dgm:cxn modelId="{4D262A7A-F995-4B67-B2FA-08E83D5FFFD7}" type="presParOf" srcId="{50E585DE-504F-4D41-BF91-8AE1563EB3A0}" destId="{3E418639-FDF3-4EFD-9944-CE33CBEBA67B}" srcOrd="5" destOrd="0" presId="urn:microsoft.com/office/officeart/2018/2/layout/IconVerticalSolidList"/>
    <dgm:cxn modelId="{854E8ACE-0891-4C19-93A3-9BA606E15765}" type="presParOf" srcId="{50E585DE-504F-4D41-BF91-8AE1563EB3A0}" destId="{4654D9C9-25CA-465A-BE7C-ACFDDAEB249F}" srcOrd="6" destOrd="0" presId="urn:microsoft.com/office/officeart/2018/2/layout/IconVerticalSolidList"/>
    <dgm:cxn modelId="{2C23C0D7-FFB8-4022-B9F0-F5D8B8A6E152}" type="presParOf" srcId="{4654D9C9-25CA-465A-BE7C-ACFDDAEB249F}" destId="{A1F83E7B-AAE5-473D-8EAD-69F2F7B56176}" srcOrd="0" destOrd="0" presId="urn:microsoft.com/office/officeart/2018/2/layout/IconVerticalSolidList"/>
    <dgm:cxn modelId="{1FB589E7-2F16-4930-98A4-9D0CB96DA189}" type="presParOf" srcId="{4654D9C9-25CA-465A-BE7C-ACFDDAEB249F}" destId="{E9BCB76C-BB11-4C9A-B633-141F5F240E6C}" srcOrd="1" destOrd="0" presId="urn:microsoft.com/office/officeart/2018/2/layout/IconVerticalSolidList"/>
    <dgm:cxn modelId="{4AC5E20F-4FD7-4EB9-AC5A-FF52F8592F49}" type="presParOf" srcId="{4654D9C9-25CA-465A-BE7C-ACFDDAEB249F}" destId="{DA68FE0F-E731-4A8F-9495-DFEA515298D6}" srcOrd="2" destOrd="0" presId="urn:microsoft.com/office/officeart/2018/2/layout/IconVerticalSolidList"/>
    <dgm:cxn modelId="{A417E04A-1680-4392-9256-ED1A4A5ABE2A}" type="presParOf" srcId="{4654D9C9-25CA-465A-BE7C-ACFDDAEB249F}" destId="{EB525F45-1EC2-4748-A74F-A3C0F56DA16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F4CC20-75E9-46FE-8490-3F2C8FCA12E9}">
      <dsp:nvSpPr>
        <dsp:cNvPr id="0" name=""/>
        <dsp:cNvSpPr/>
      </dsp:nvSpPr>
      <dsp:spPr>
        <a:xfrm>
          <a:off x="0" y="0"/>
          <a:ext cx="6628804" cy="10474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97C51C-A662-4B21-A314-E18CF4DF4C64}">
      <dsp:nvSpPr>
        <dsp:cNvPr id="0" name=""/>
        <dsp:cNvSpPr/>
      </dsp:nvSpPr>
      <dsp:spPr>
        <a:xfrm>
          <a:off x="295121" y="230308"/>
          <a:ext cx="536076" cy="647460"/>
        </a:xfrm>
        <a:prstGeom prst="frame">
          <a:avLst/>
        </a:prstGeom>
        <a:solidFill>
          <a:schemeClr val="accent2">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ED9A7EC-FBD8-42B5-82CD-410A886781A4}">
      <dsp:nvSpPr>
        <dsp:cNvPr id="0" name=""/>
        <dsp:cNvSpPr/>
      </dsp:nvSpPr>
      <dsp:spPr>
        <a:xfrm>
          <a:off x="1209819" y="2066"/>
          <a:ext cx="5418984" cy="104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856" tIns="110856" rIns="110856" bIns="110856" numCol="1" spcCol="1270" anchor="ctr" anchorCtr="0">
          <a:noAutofit/>
        </a:bodyPr>
        <a:lstStyle/>
        <a:p>
          <a:pPr marL="0" lvl="0" indent="0" algn="l" defTabSz="977900">
            <a:lnSpc>
              <a:spcPct val="100000"/>
            </a:lnSpc>
            <a:spcBef>
              <a:spcPct val="0"/>
            </a:spcBef>
            <a:spcAft>
              <a:spcPct val="35000"/>
            </a:spcAft>
            <a:buNone/>
          </a:pPr>
          <a:r>
            <a:rPr lang="en-US" sz="2200" kern="1200"/>
            <a:t>Changing our communications through intentional framing strategies </a:t>
          </a:r>
        </a:p>
      </dsp:txBody>
      <dsp:txXfrm>
        <a:off x="1209819" y="2066"/>
        <a:ext cx="5418984" cy="1047462"/>
      </dsp:txXfrm>
    </dsp:sp>
    <dsp:sp modelId="{99962679-939F-43E1-A787-86B1DE4CC9B1}">
      <dsp:nvSpPr>
        <dsp:cNvPr id="0" name=""/>
        <dsp:cNvSpPr/>
      </dsp:nvSpPr>
      <dsp:spPr>
        <a:xfrm>
          <a:off x="0" y="1311395"/>
          <a:ext cx="6628804" cy="10474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36C508-77C3-4871-939E-4BB5BAECBD29}">
      <dsp:nvSpPr>
        <dsp:cNvPr id="0" name=""/>
        <dsp:cNvSpPr/>
      </dsp:nvSpPr>
      <dsp:spPr>
        <a:xfrm>
          <a:off x="316857" y="1547074"/>
          <a:ext cx="576104" cy="576104"/>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56D3AE4-9F4E-4A07-9681-CA7929232C40}">
      <dsp:nvSpPr>
        <dsp:cNvPr id="0" name=""/>
        <dsp:cNvSpPr/>
      </dsp:nvSpPr>
      <dsp:spPr>
        <a:xfrm>
          <a:off x="1209819" y="1311395"/>
          <a:ext cx="5418984" cy="104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856" tIns="110856" rIns="110856" bIns="110856" numCol="1" spcCol="1270" anchor="ctr" anchorCtr="0">
          <a:noAutofit/>
        </a:bodyPr>
        <a:lstStyle/>
        <a:p>
          <a:pPr marL="0" lvl="0" indent="0" algn="l" defTabSz="977900">
            <a:lnSpc>
              <a:spcPct val="100000"/>
            </a:lnSpc>
            <a:spcBef>
              <a:spcPct val="0"/>
            </a:spcBef>
            <a:spcAft>
              <a:spcPct val="35000"/>
            </a:spcAft>
            <a:buNone/>
          </a:pPr>
          <a:r>
            <a:rPr lang="en-US" sz="2200" kern="1200" dirty="0"/>
            <a:t>Changes the way we talk about aging and disability </a:t>
          </a:r>
        </a:p>
      </dsp:txBody>
      <dsp:txXfrm>
        <a:off x="1209819" y="1311395"/>
        <a:ext cx="5418984" cy="1047462"/>
      </dsp:txXfrm>
    </dsp:sp>
    <dsp:sp modelId="{F608580B-5F4F-4F08-A821-DDEBF534550B}">
      <dsp:nvSpPr>
        <dsp:cNvPr id="0" name=""/>
        <dsp:cNvSpPr/>
      </dsp:nvSpPr>
      <dsp:spPr>
        <a:xfrm>
          <a:off x="0" y="2620723"/>
          <a:ext cx="6628804" cy="10474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2209F6-7100-4582-83CB-49A4B9DA927E}">
      <dsp:nvSpPr>
        <dsp:cNvPr id="0" name=""/>
        <dsp:cNvSpPr/>
      </dsp:nvSpPr>
      <dsp:spPr>
        <a:xfrm>
          <a:off x="316857" y="2856402"/>
          <a:ext cx="576104" cy="5761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13F16B4-34C4-4FF8-AB1D-752AD4D2E10D}">
      <dsp:nvSpPr>
        <dsp:cNvPr id="0" name=""/>
        <dsp:cNvSpPr/>
      </dsp:nvSpPr>
      <dsp:spPr>
        <a:xfrm>
          <a:off x="1209819" y="2620723"/>
          <a:ext cx="5418984" cy="104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856" tIns="110856" rIns="110856" bIns="110856" numCol="1" spcCol="1270" anchor="ctr" anchorCtr="0">
          <a:noAutofit/>
        </a:bodyPr>
        <a:lstStyle/>
        <a:p>
          <a:pPr marL="0" lvl="0" indent="0" algn="l" defTabSz="977900">
            <a:lnSpc>
              <a:spcPct val="100000"/>
            </a:lnSpc>
            <a:spcBef>
              <a:spcPct val="0"/>
            </a:spcBef>
            <a:spcAft>
              <a:spcPct val="35000"/>
            </a:spcAft>
            <a:buNone/>
          </a:pPr>
          <a:r>
            <a:rPr lang="en-US" sz="2200" kern="1200"/>
            <a:t>Which changes our thinking </a:t>
          </a:r>
        </a:p>
      </dsp:txBody>
      <dsp:txXfrm>
        <a:off x="1209819" y="2620723"/>
        <a:ext cx="5418984" cy="1047462"/>
      </dsp:txXfrm>
    </dsp:sp>
    <dsp:sp modelId="{A1F83E7B-AAE5-473D-8EAD-69F2F7B56176}">
      <dsp:nvSpPr>
        <dsp:cNvPr id="0" name=""/>
        <dsp:cNvSpPr/>
      </dsp:nvSpPr>
      <dsp:spPr>
        <a:xfrm>
          <a:off x="0" y="3930051"/>
          <a:ext cx="6628804" cy="10474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BCB76C-BB11-4C9A-B633-141F5F240E6C}">
      <dsp:nvSpPr>
        <dsp:cNvPr id="0" name=""/>
        <dsp:cNvSpPr/>
      </dsp:nvSpPr>
      <dsp:spPr>
        <a:xfrm>
          <a:off x="316857" y="4165730"/>
          <a:ext cx="576104" cy="5761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B525F45-1EC2-4748-A74F-A3C0F56DA161}">
      <dsp:nvSpPr>
        <dsp:cNvPr id="0" name=""/>
        <dsp:cNvSpPr/>
      </dsp:nvSpPr>
      <dsp:spPr>
        <a:xfrm>
          <a:off x="1209819" y="3930051"/>
          <a:ext cx="5418984" cy="104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856" tIns="110856" rIns="110856" bIns="110856" numCol="1" spcCol="1270" anchor="ctr" anchorCtr="0">
          <a:noAutofit/>
        </a:bodyPr>
        <a:lstStyle/>
        <a:p>
          <a:pPr marL="0" lvl="0" indent="0" algn="l" defTabSz="977900">
            <a:lnSpc>
              <a:spcPct val="100000"/>
            </a:lnSpc>
            <a:spcBef>
              <a:spcPct val="0"/>
            </a:spcBef>
            <a:spcAft>
              <a:spcPct val="35000"/>
            </a:spcAft>
            <a:buNone/>
          </a:pPr>
          <a:r>
            <a:rPr lang="en-US" sz="2200" kern="1200"/>
            <a:t>Which can lead to beneficial policy and systems change.</a:t>
          </a:r>
        </a:p>
      </dsp:txBody>
      <dsp:txXfrm>
        <a:off x="1209819" y="3930051"/>
        <a:ext cx="5418984" cy="10474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73871A-A143-451E-9563-32D790408E30}" type="datetimeFigureOut">
              <a:rPr lang="en-US" smtClean="0"/>
              <a:t>8/14/2026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C8D3BD-16F5-4302-A737-3E331227FE9F}" type="slidenum">
              <a:rPr lang="en-US" smtClean="0"/>
              <a:t>‹#›</a:t>
            </a:fld>
            <a:endParaRPr lang="en-US"/>
          </a:p>
        </p:txBody>
      </p:sp>
    </p:spTree>
    <p:extLst>
      <p:ext uri="{BB962C8B-B14F-4D97-AF65-F5344CB8AC3E}">
        <p14:creationId xmlns:p14="http://schemas.microsoft.com/office/powerpoint/2010/main" val="2917536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michiganmedicine.org/health-lab/older-adults-left-out-clinical-research-trials#:~:text=Older%20adults%20in%20research%20may,daily%20lives%20of%20their%20participants."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pmc.ncbi.nlm.nih.gov/articles/PMC12878309/"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aarp.org/money/personal-finance/longevity-economy-report-2026/"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geenadavisinstitute.org/research/the-ageless-test/"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seejane.org/wp-content/uploads/frail-frumpy-and-forgotten-report.pdf"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ihpi.umich.edu/national-poll-healthy-agin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PowerPoint has been designed with accessibility standards in mind. If you make any edits to the content, please ensure accessibility is maintained. If you have any questions about accessibility, please reach out to the project management team. </a:t>
            </a:r>
          </a:p>
        </p:txBody>
      </p:sp>
      <p:sp>
        <p:nvSpPr>
          <p:cNvPr id="4" name="Slide Number Placeholder 3"/>
          <p:cNvSpPr>
            <a:spLocks noGrp="1"/>
          </p:cNvSpPr>
          <p:nvPr>
            <p:ph type="sldNum" sz="quarter" idx="5"/>
          </p:nvPr>
        </p:nvSpPr>
        <p:spPr/>
        <p:txBody>
          <a:bodyPr/>
          <a:lstStyle/>
          <a:p>
            <a:fld id="{DFC8D3BD-16F5-4302-A737-3E331227FE9F}" type="slidenum">
              <a:rPr lang="en-US" smtClean="0"/>
              <a:t>1</a:t>
            </a:fld>
            <a:endParaRPr lang="en-US" dirty="0"/>
          </a:p>
        </p:txBody>
      </p:sp>
    </p:spTree>
    <p:extLst>
      <p:ext uri="{BB962C8B-B14F-4D97-AF65-F5344CB8AC3E}">
        <p14:creationId xmlns:p14="http://schemas.microsoft.com/office/powerpoint/2010/main" val="4268276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how ageism and ableism show up. It shows up at the very beginning and is reinforced all life long. What do you see in these pictures that reinforces age stereotypes? What do you see in these pictures that reinforces disability stereotypes?</a:t>
            </a:r>
          </a:p>
        </p:txBody>
      </p:sp>
      <p:sp>
        <p:nvSpPr>
          <p:cNvPr id="4" name="Slide Number Placeholder 3"/>
          <p:cNvSpPr>
            <a:spLocks noGrp="1"/>
          </p:cNvSpPr>
          <p:nvPr>
            <p:ph type="sldNum" sz="quarter" idx="5"/>
          </p:nvPr>
        </p:nvSpPr>
        <p:spPr/>
        <p:txBody>
          <a:bodyPr/>
          <a:lstStyle/>
          <a:p>
            <a:fld id="{DFC8D3BD-16F5-4302-A737-3E331227FE9F}" type="slidenum">
              <a:rPr lang="en-US" smtClean="0"/>
              <a:t>11</a:t>
            </a:fld>
            <a:endParaRPr lang="en-US" dirty="0"/>
          </a:p>
        </p:txBody>
      </p:sp>
    </p:spTree>
    <p:extLst>
      <p:ext uri="{BB962C8B-B14F-4D97-AF65-F5344CB8AC3E}">
        <p14:creationId xmlns:p14="http://schemas.microsoft.com/office/powerpoint/2010/main" val="521405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817E0-8B85-4483-73C0-704AF3252B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1E5F24-59D1-F08D-1CCC-B0E4ECC2C4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241025-F93F-986A-E69D-262889D65EF6}"/>
              </a:ext>
            </a:extLst>
          </p:cNvPr>
          <p:cNvSpPr>
            <a:spLocks noGrp="1"/>
          </p:cNvSpPr>
          <p:nvPr>
            <p:ph type="body" idx="1"/>
          </p:nvPr>
        </p:nvSpPr>
        <p:spPr/>
        <p:txBody>
          <a:bodyPr/>
          <a:lstStyle/>
          <a:p>
            <a:r>
              <a:rPr lang="en-US" dirty="0"/>
              <a:t>Ask the audience to identify which are example of ageism and which are examples of ableism and which are both.</a:t>
            </a:r>
          </a:p>
          <a:p>
            <a:endParaRPr lang="en-US" dirty="0"/>
          </a:p>
          <a:p>
            <a:r>
              <a:rPr lang="en-US" dirty="0"/>
              <a:t>It also shows up in advertising: underrepresentation, stereotypical portrayals (frail, lonely, struggling with technology), strong focus on anti-aging</a:t>
            </a:r>
          </a:p>
          <a:p>
            <a:r>
              <a:rPr lang="en-US" dirty="0"/>
              <a:t>Ableist advertising: token person with a disability, inspiration trope (inspirational simply for existing with a disability), medicalization (focusing on the disability not the person), poking fun at the disability (OCD ad, Sheldon in Big Bang)</a:t>
            </a:r>
          </a:p>
          <a:p>
            <a:endParaRPr lang="en-US" dirty="0"/>
          </a:p>
          <a:p>
            <a:r>
              <a:rPr lang="en-US" dirty="0"/>
              <a:t>Presenter can use this slide to engage – audience. Which images are ageist? Which images are ableist OCD, Grandma (intellectually impaired), ? </a:t>
            </a:r>
          </a:p>
          <a:p>
            <a:endParaRPr lang="en-US" dirty="0"/>
          </a:p>
        </p:txBody>
      </p:sp>
      <p:sp>
        <p:nvSpPr>
          <p:cNvPr id="4" name="Slide Number Placeholder 3">
            <a:extLst>
              <a:ext uri="{FF2B5EF4-FFF2-40B4-BE49-F238E27FC236}">
                <a16:creationId xmlns:a16="http://schemas.microsoft.com/office/drawing/2014/main" id="{B8137982-BF88-4278-694E-0933F1D6675E}"/>
              </a:ext>
            </a:extLst>
          </p:cNvPr>
          <p:cNvSpPr>
            <a:spLocks noGrp="1"/>
          </p:cNvSpPr>
          <p:nvPr>
            <p:ph type="sldNum" sz="quarter" idx="5"/>
          </p:nvPr>
        </p:nvSpPr>
        <p:spPr/>
        <p:txBody>
          <a:bodyPr/>
          <a:lstStyle/>
          <a:p>
            <a:fld id="{DFC8D3BD-16F5-4302-A737-3E331227FE9F}" type="slidenum">
              <a:rPr lang="en-US" smtClean="0"/>
              <a:t>12</a:t>
            </a:fld>
            <a:endParaRPr lang="en-US" dirty="0"/>
          </a:p>
        </p:txBody>
      </p:sp>
    </p:spTree>
    <p:extLst>
      <p:ext uri="{BB962C8B-B14F-4D97-AF65-F5344CB8AC3E}">
        <p14:creationId xmlns:p14="http://schemas.microsoft.com/office/powerpoint/2010/main" val="2313103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37D5E-83F3-4A52-D804-7C874C7EE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7F345A-BF99-5B3F-D434-769E33C8C6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CF5292-0C99-7780-A673-99D5BF5B2125}"/>
              </a:ext>
            </a:extLst>
          </p:cNvPr>
          <p:cNvSpPr>
            <a:spLocks noGrp="1"/>
          </p:cNvSpPr>
          <p:nvPr>
            <p:ph type="body" idx="1"/>
          </p:nvPr>
        </p:nvSpPr>
        <p:spPr/>
        <p:txBody>
          <a:bodyPr/>
          <a:lstStyle/>
          <a:p>
            <a:r>
              <a:rPr lang="en-US" dirty="0"/>
              <a:t>It shows up in “Funny” greeting cards. “Funny” is a sneaky way to normalize negative stereotypes.  </a:t>
            </a:r>
          </a:p>
          <a:p>
            <a:r>
              <a:rPr lang="en-US" dirty="0"/>
              <a:t>Would the cards be considered funny if they were minimizing another group of people?</a:t>
            </a:r>
          </a:p>
          <a:p>
            <a:endParaRPr lang="en-US" dirty="0"/>
          </a:p>
          <a:p>
            <a:r>
              <a:rPr lang="en-US" dirty="0"/>
              <a:t>Ableism – inaccessible work spaces, documents, or social gatherings; not believing someone has a disability because "they don't look disabled" (invisible disabilities)</a:t>
            </a:r>
          </a:p>
          <a:p>
            <a:endParaRPr lang="en-US" dirty="0"/>
          </a:p>
          <a:p>
            <a:pPr marL="171450" indent="-171450">
              <a:buFont typeface="Arial" panose="020B0604020202020204" pitchFamily="34" charset="0"/>
              <a:buChar char="•"/>
            </a:pPr>
            <a:r>
              <a:rPr lang="en-US" dirty="0"/>
              <a:t>Treated like I was Senile</a:t>
            </a:r>
          </a:p>
          <a:p>
            <a:pPr marL="171450" indent="-171450">
              <a:buFont typeface="Arial" panose="020B0604020202020204" pitchFamily="34" charset="0"/>
              <a:buChar char="•"/>
            </a:pPr>
            <a:r>
              <a:rPr lang="en-US" dirty="0"/>
              <a:t>Passed over for being near retirement</a:t>
            </a:r>
          </a:p>
          <a:p>
            <a:pPr marL="171450" indent="-171450">
              <a:buFont typeface="Arial" panose="020B0604020202020204" pitchFamily="34" charset="0"/>
              <a:buChar char="•"/>
            </a:pPr>
            <a:r>
              <a:rPr lang="en-US" dirty="0"/>
              <a:t>Berated and called a waste of time</a:t>
            </a:r>
          </a:p>
          <a:p>
            <a:endParaRPr lang="en-US" dirty="0"/>
          </a:p>
          <a:p>
            <a:endParaRPr lang="en-US" dirty="0"/>
          </a:p>
        </p:txBody>
      </p:sp>
      <p:sp>
        <p:nvSpPr>
          <p:cNvPr id="4" name="Slide Number Placeholder 3">
            <a:extLst>
              <a:ext uri="{FF2B5EF4-FFF2-40B4-BE49-F238E27FC236}">
                <a16:creationId xmlns:a16="http://schemas.microsoft.com/office/drawing/2014/main" id="{DB4F1689-DE0F-9B96-C8B5-1412C074AE23}"/>
              </a:ext>
            </a:extLst>
          </p:cNvPr>
          <p:cNvSpPr>
            <a:spLocks noGrp="1"/>
          </p:cNvSpPr>
          <p:nvPr>
            <p:ph type="sldNum" sz="quarter" idx="5"/>
          </p:nvPr>
        </p:nvSpPr>
        <p:spPr/>
        <p:txBody>
          <a:bodyPr/>
          <a:lstStyle/>
          <a:p>
            <a:fld id="{DFC8D3BD-16F5-4302-A737-3E331227FE9F}" type="slidenum">
              <a:rPr lang="en-US" smtClean="0"/>
              <a:t>13</a:t>
            </a:fld>
            <a:endParaRPr lang="en-US" dirty="0"/>
          </a:p>
        </p:txBody>
      </p:sp>
    </p:spTree>
    <p:extLst>
      <p:ext uri="{BB962C8B-B14F-4D97-AF65-F5344CB8AC3E}">
        <p14:creationId xmlns:p14="http://schemas.microsoft.com/office/powerpoint/2010/main" val="469771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sz="1200" b="1" u="none" strike="noStrike" kern="1200" dirty="0">
                <a:solidFill>
                  <a:schemeClr val="tx1"/>
                </a:solidFill>
                <a:effectLst/>
                <a:latin typeface="+mn-lt"/>
                <a:ea typeface="+mn-ea"/>
                <a:cs typeface="+mn-cs"/>
              </a:rPr>
              <a:t>Funding Shortfall:</a:t>
            </a:r>
            <a:r>
              <a:rPr lang="en-US" sz="1200" b="0" u="none" strike="noStrike" kern="1200" dirty="0">
                <a:solidFill>
                  <a:schemeClr val="tx1"/>
                </a:solidFill>
                <a:effectLst/>
                <a:latin typeface="+mn-lt"/>
                <a:ea typeface="+mn-ea"/>
                <a:cs typeface="+mn-cs"/>
              </a:rPr>
              <a:t> </a:t>
            </a:r>
            <a:r>
              <a:rPr lang="en-US" dirty="0"/>
              <a:t>Geriatrics Workforce Enhancement Program (GWEP)</a:t>
            </a:r>
            <a:r>
              <a:rPr lang="en-US" sz="1200" b="0" u="none" strike="noStrike" kern="1200" dirty="0">
                <a:solidFill>
                  <a:schemeClr val="tx1"/>
                </a:solidFill>
                <a:effectLst/>
                <a:latin typeface="+mn-lt"/>
                <a:ea typeface="+mn-ea"/>
                <a:cs typeface="+mn-cs"/>
              </a:rPr>
              <a:t> grants were cut from an expected \(\$41.8\) million to \(\$27.5\) million, causing significant instability for university and hospital training programs. </a:t>
            </a:r>
            <a:r>
              <a:rPr lang="en-US" sz="1200" b="1" u="none" strike="noStrike" kern="1200" dirty="0">
                <a:solidFill>
                  <a:schemeClr val="tx1"/>
                </a:solidFill>
                <a:effectLst/>
                <a:latin typeface="+mn-lt"/>
                <a:ea typeface="+mn-ea"/>
                <a:cs typeface="+mn-cs"/>
              </a:rPr>
              <a:t>Proposed 2026 Cuts:</a:t>
            </a:r>
            <a:r>
              <a:rPr lang="en-US" sz="1200" b="0" u="none" strike="noStrike" kern="1200" dirty="0">
                <a:solidFill>
                  <a:schemeClr val="tx1"/>
                </a:solidFill>
                <a:effectLst/>
                <a:latin typeface="+mn-lt"/>
                <a:ea typeface="+mn-ea"/>
                <a:cs typeface="+mn-cs"/>
              </a:rPr>
              <a:t> The proposed budget for fiscal 2026 aims to eliminate GWEP and other Health Resources and Services Administration (HRSA) programs to save taxpayer funds. </a:t>
            </a:r>
            <a:r>
              <a:rPr lang="en-US" sz="1200" b="1" u="none" strike="noStrike" kern="1200" dirty="0">
                <a:solidFill>
                  <a:schemeClr val="tx1"/>
                </a:solidFill>
                <a:effectLst/>
                <a:latin typeface="+mn-lt"/>
                <a:ea typeface="+mn-ea"/>
                <a:cs typeface="+mn-cs"/>
              </a:rPr>
              <a:t>Workforce Impact:</a:t>
            </a:r>
            <a:r>
              <a:rPr lang="en-US" sz="1200" b="0" u="none" strike="noStrike" kern="1200" dirty="0">
                <a:solidFill>
                  <a:schemeClr val="tx1"/>
                </a:solidFill>
                <a:effectLst/>
                <a:latin typeface="+mn-lt"/>
                <a:ea typeface="+mn-ea"/>
                <a:cs typeface="+mn-cs"/>
              </a:rPr>
              <a:t> These cuts threaten programs that train over 70,000 people annually, worsening an already severe shortage of geriatric providers (currently fewer than 12 geriatric physicians per 100,000 older adults).</a:t>
            </a:r>
          </a:p>
          <a:p>
            <a:endParaRPr lang="en-US" sz="1200" b="0" u="none" strike="noStrike" kern="1200" dirty="0">
              <a:solidFill>
                <a:schemeClr val="tx1"/>
              </a:solidFill>
              <a:effectLst/>
              <a:latin typeface="+mn-lt"/>
              <a:ea typeface="+mn-ea"/>
              <a:cs typeface="+mn-cs"/>
            </a:endParaRPr>
          </a:p>
          <a:p>
            <a:r>
              <a:rPr lang="en-US" dirty="0"/>
              <a:t>3</a:t>
            </a:r>
            <a:r>
              <a:rPr lang="en-US" baseline="30000" dirty="0"/>
              <a:t>rd</a:t>
            </a:r>
            <a:r>
              <a:rPr lang="en-US" dirty="0"/>
              <a:t> bullet: </a:t>
            </a:r>
            <a:r>
              <a:rPr lang="en-US" dirty="0">
                <a:hlinkClick r:id="rId3"/>
              </a:rPr>
              <a:t>Older adults left out of clinical research trials | Michigan Medicine</a:t>
            </a:r>
            <a:r>
              <a:rPr lang="en-US" dirty="0"/>
              <a:t>, </a:t>
            </a:r>
          </a:p>
          <a:p>
            <a:r>
              <a:rPr lang="en-US" dirty="0"/>
              <a:t>4th bullet citation: </a:t>
            </a:r>
            <a:r>
              <a:rPr lang="en-US" dirty="0">
                <a:hlinkClick r:id="rId4"/>
              </a:rPr>
              <a:t>Equitable inclusion of people with disabilities in clinical trials: a scoping review – PMC</a:t>
            </a:r>
            <a:r>
              <a:rPr lang="en-US" dirty="0"/>
              <a:t>, </a:t>
            </a:r>
            <a:r>
              <a:rPr lang="en-US" sz="1200" b="0" i="0" kern="1200" dirty="0">
                <a:solidFill>
                  <a:schemeClr val="tx1"/>
                </a:solidFill>
                <a:effectLst/>
                <a:latin typeface="+mn-lt"/>
                <a:ea typeface="+mn-ea"/>
                <a:cs typeface="+mn-cs"/>
              </a:rPr>
              <a:t>Jo G, Castro F, Cerilli C, Varadaraj V, Rosman L, </a:t>
            </a:r>
            <a:r>
              <a:rPr lang="en-US" sz="1200" b="0" i="0" kern="1200" dirty="0" err="1">
                <a:solidFill>
                  <a:schemeClr val="tx1"/>
                </a:solidFill>
                <a:effectLst/>
                <a:latin typeface="+mn-lt"/>
                <a:ea typeface="+mn-ea"/>
                <a:cs typeface="+mn-cs"/>
              </a:rPr>
              <a:t>Kamenov</a:t>
            </a:r>
            <a:r>
              <a:rPr lang="en-US" sz="1200" b="0" i="0" kern="1200" dirty="0">
                <a:solidFill>
                  <a:schemeClr val="tx1"/>
                </a:solidFill>
                <a:effectLst/>
                <a:latin typeface="+mn-lt"/>
                <a:ea typeface="+mn-ea"/>
                <a:cs typeface="+mn-cs"/>
              </a:rPr>
              <a:t> K, Barrett D, Swenor B. Equitable inclusion of people with disabilities in clinical trials: a scoping review. BMJ Open. 2026 Feb 4;16(2):e108550. </a:t>
            </a:r>
            <a:r>
              <a:rPr lang="en-US" sz="1200" b="0" i="0" kern="1200" dirty="0" err="1">
                <a:solidFill>
                  <a:schemeClr val="tx1"/>
                </a:solidFill>
                <a:effectLst/>
                <a:latin typeface="+mn-lt"/>
                <a:ea typeface="+mn-ea"/>
                <a:cs typeface="+mn-cs"/>
              </a:rPr>
              <a:t>doi</a:t>
            </a:r>
            <a:r>
              <a:rPr lang="en-US" sz="1200" b="0" i="0" kern="1200" dirty="0">
                <a:solidFill>
                  <a:schemeClr val="tx1"/>
                </a:solidFill>
                <a:effectLst/>
                <a:latin typeface="+mn-lt"/>
                <a:ea typeface="+mn-ea"/>
                <a:cs typeface="+mn-cs"/>
              </a:rPr>
              <a:t>: 10.1136/bmjopen-2025-108550. PMID: 41638736; PMCID: PMC12878309.</a:t>
            </a:r>
            <a:endParaRPr lang="en-US" dirty="0"/>
          </a:p>
        </p:txBody>
      </p:sp>
      <p:sp>
        <p:nvSpPr>
          <p:cNvPr id="4" name="Slide Number Placeholder 3"/>
          <p:cNvSpPr>
            <a:spLocks noGrp="1"/>
          </p:cNvSpPr>
          <p:nvPr>
            <p:ph type="sldNum" sz="quarter" idx="5"/>
          </p:nvPr>
        </p:nvSpPr>
        <p:spPr/>
        <p:txBody>
          <a:bodyPr/>
          <a:lstStyle/>
          <a:p>
            <a:fld id="{DFC8D3BD-16F5-4302-A737-3E331227FE9F}" type="slidenum">
              <a:rPr lang="en-US" smtClean="0"/>
              <a:t>14</a:t>
            </a:fld>
            <a:endParaRPr lang="en-US"/>
          </a:p>
        </p:txBody>
      </p:sp>
    </p:spTree>
    <p:extLst>
      <p:ext uri="{BB962C8B-B14F-4D97-AF65-F5344CB8AC3E}">
        <p14:creationId xmlns:p14="http://schemas.microsoft.com/office/powerpoint/2010/main" val="1462451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768E0-B189-3212-507E-3199C2A7D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DAB1F5-3092-84AB-94ED-B4913C4C03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773FD1-48FE-768F-A07D-A1663261A2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1ABE16-DCA3-9482-3753-8BE81C4D4A4B}"/>
              </a:ext>
            </a:extLst>
          </p:cNvPr>
          <p:cNvSpPr>
            <a:spLocks noGrp="1"/>
          </p:cNvSpPr>
          <p:nvPr>
            <p:ph type="sldNum" sz="quarter" idx="5"/>
          </p:nvPr>
        </p:nvSpPr>
        <p:spPr/>
        <p:txBody>
          <a:bodyPr/>
          <a:lstStyle/>
          <a:p>
            <a:fld id="{DFC8D3BD-16F5-4302-A737-3E331227FE9F}" type="slidenum">
              <a:rPr lang="en-US" smtClean="0"/>
              <a:t>15</a:t>
            </a:fld>
            <a:endParaRPr lang="en-US"/>
          </a:p>
        </p:txBody>
      </p:sp>
    </p:spTree>
    <p:extLst>
      <p:ext uri="{BB962C8B-B14F-4D97-AF65-F5344CB8AC3E}">
        <p14:creationId xmlns:p14="http://schemas.microsoft.com/office/powerpoint/2010/main" val="737561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“Because the problem is only getting worse”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According to the trend line, age stereotypes were positive from 1810 to 1879, became neutral in 1880, and have become increasingly negative in the following decades.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Medicalization of aging (β = .03, p &lt;.0001) was a significant predictor of the negativity of age stereotypes.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horizontal line indicates the neutral point in the Age-Stereotype Index, with scores lower than three (before 1880) indicating average positive-age-stereotype scores and scores greater than three (after 1880) indicating average negative-age-stereotype scores.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study applied computational linguistics to the recently compiled Corpus of Historical American English (COHA), a database of 400 million words that includes a range of printed sources from 1810 to 2009.</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Citation: Ng R, Allore HG, </a:t>
            </a:r>
            <a:r>
              <a:rPr lang="en-US" sz="1200" b="0" i="0" kern="1200" dirty="0" err="1">
                <a:solidFill>
                  <a:schemeClr val="tx1"/>
                </a:solidFill>
                <a:effectLst/>
                <a:latin typeface="+mn-lt"/>
                <a:ea typeface="+mn-ea"/>
                <a:cs typeface="+mn-cs"/>
              </a:rPr>
              <a:t>Trentalange</a:t>
            </a:r>
            <a:r>
              <a:rPr lang="en-US" sz="1200" b="0" i="0" kern="1200" dirty="0">
                <a:solidFill>
                  <a:schemeClr val="tx1"/>
                </a:solidFill>
                <a:effectLst/>
                <a:latin typeface="+mn-lt"/>
                <a:ea typeface="+mn-ea"/>
                <a:cs typeface="+mn-cs"/>
              </a:rPr>
              <a:t> M, Monin JK, Levy BR. </a:t>
            </a:r>
            <a:r>
              <a:rPr lang="en-US" sz="1200" b="1" i="0" kern="1200" dirty="0">
                <a:solidFill>
                  <a:schemeClr val="tx1"/>
                </a:solidFill>
                <a:effectLst/>
                <a:latin typeface="+mn-lt"/>
                <a:ea typeface="+mn-ea"/>
                <a:cs typeface="+mn-cs"/>
              </a:rPr>
              <a:t>Increasing negativity of age stereotypes across 200 years: evidence from a database of 400 million words. </a:t>
            </a:r>
            <a:r>
              <a:rPr lang="en-US" sz="1200" b="0" i="0" kern="1200" dirty="0" err="1">
                <a:solidFill>
                  <a:schemeClr val="tx1"/>
                </a:solidFill>
                <a:effectLst/>
                <a:latin typeface="+mn-lt"/>
                <a:ea typeface="+mn-ea"/>
                <a:cs typeface="+mn-cs"/>
              </a:rPr>
              <a:t>PLoS</a:t>
            </a:r>
            <a:r>
              <a:rPr lang="en-US" sz="1200" b="0" i="0" kern="1200" dirty="0">
                <a:solidFill>
                  <a:schemeClr val="tx1"/>
                </a:solidFill>
                <a:effectLst/>
                <a:latin typeface="+mn-lt"/>
                <a:ea typeface="+mn-ea"/>
                <a:cs typeface="+mn-cs"/>
              </a:rPr>
              <a:t> One. 2015 Feb 12;10(2):e0117086. </a:t>
            </a:r>
            <a:r>
              <a:rPr lang="en-US" sz="1200" b="0" i="0" kern="1200" dirty="0" err="1">
                <a:solidFill>
                  <a:schemeClr val="tx1"/>
                </a:solidFill>
                <a:effectLst/>
                <a:latin typeface="+mn-lt"/>
                <a:ea typeface="+mn-ea"/>
                <a:cs typeface="+mn-cs"/>
              </a:rPr>
              <a:t>doi</a:t>
            </a:r>
            <a:r>
              <a:rPr lang="en-US" sz="1200" b="0" i="0" kern="1200" dirty="0">
                <a:solidFill>
                  <a:schemeClr val="tx1"/>
                </a:solidFill>
                <a:effectLst/>
                <a:latin typeface="+mn-lt"/>
                <a:ea typeface="+mn-ea"/>
                <a:cs typeface="+mn-cs"/>
              </a:rPr>
              <a:t>: 10.1371/journal.pone.0117086. PMID: 25675438; PMCID: PMC4326131.</a:t>
            </a:r>
            <a:endParaRPr lang="en-US" dirty="0"/>
          </a:p>
        </p:txBody>
      </p:sp>
      <p:sp>
        <p:nvSpPr>
          <p:cNvPr id="4" name="Slide Number Placeholder 3"/>
          <p:cNvSpPr>
            <a:spLocks noGrp="1"/>
          </p:cNvSpPr>
          <p:nvPr>
            <p:ph type="sldNum" sz="quarter" idx="5"/>
          </p:nvPr>
        </p:nvSpPr>
        <p:spPr/>
        <p:txBody>
          <a:bodyPr/>
          <a:lstStyle/>
          <a:p>
            <a:fld id="{DFC8D3BD-16F5-4302-A737-3E331227FE9F}" type="slidenum">
              <a:rPr lang="en-US" smtClean="0"/>
              <a:t>16</a:t>
            </a:fld>
            <a:endParaRPr lang="en-US"/>
          </a:p>
        </p:txBody>
      </p:sp>
    </p:spTree>
    <p:extLst>
      <p:ext uri="{BB962C8B-B14F-4D97-AF65-F5344CB8AC3E}">
        <p14:creationId xmlns:p14="http://schemas.microsoft.com/office/powerpoint/2010/main" val="16981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study published </a:t>
            </a:r>
            <a:r>
              <a:rPr lang="en-US" sz="1200" b="1" i="0" kern="1200" dirty="0">
                <a:solidFill>
                  <a:schemeClr val="tx1"/>
                </a:solidFill>
                <a:effectLst/>
                <a:latin typeface="+mn-lt"/>
                <a:ea typeface="+mn-ea"/>
                <a:cs typeface="+mn-cs"/>
              </a:rPr>
              <a:t>4 March 2026</a:t>
            </a:r>
            <a:r>
              <a:rPr lang="en-US" sz="1200" b="0" i="0" kern="1200" dirty="0">
                <a:solidFill>
                  <a:schemeClr val="tx1"/>
                </a:solidFill>
                <a:effectLst/>
                <a:latin typeface="+mn-lt"/>
                <a:ea typeface="+mn-ea"/>
                <a:cs typeface="+mn-cs"/>
              </a:rPr>
              <a:t> demonstrated that the predominant narrative of aging as a time of inevitable and universal decline needs to be reconsidered. Yale researcher Becca Levy discovered that 45.15% of the participants, who were 65 years and older, showed improvement in cognitive and/or physical function over a period of up to 12 years from baseline. If this finding was extrapolated to the entire US population, it would suggest that more than 26 million older persons are experiencing an improvement in functioning.</a:t>
            </a:r>
            <a:endParaRPr lang="en-US" dirty="0"/>
          </a:p>
          <a:p>
            <a:endParaRPr lang="en-US" dirty="0"/>
          </a:p>
          <a:p>
            <a:endParaRPr lang="en-US" dirty="0"/>
          </a:p>
          <a:p>
            <a:r>
              <a:rPr lang="en-US" dirty="0"/>
              <a:t>Citation: </a:t>
            </a:r>
            <a:r>
              <a:rPr lang="en-US" sz="1200" b="0" i="0" kern="1200" dirty="0">
                <a:solidFill>
                  <a:schemeClr val="tx1"/>
                </a:solidFill>
                <a:effectLst/>
                <a:latin typeface="+mn-lt"/>
                <a:ea typeface="+mn-ea"/>
                <a:cs typeface="+mn-cs"/>
              </a:rPr>
              <a:t>Levy, B. R., &amp; Slade, M. D. (2026). Aging Redefined: Cognitive and Physical Improvement with Positive Age Beliefs. </a:t>
            </a:r>
            <a:r>
              <a:rPr lang="en-US" sz="1200" b="0" i="1" kern="1200" dirty="0">
                <a:solidFill>
                  <a:schemeClr val="tx1"/>
                </a:solidFill>
                <a:effectLst/>
                <a:latin typeface="+mn-lt"/>
                <a:ea typeface="+mn-ea"/>
                <a:cs typeface="+mn-cs"/>
              </a:rPr>
              <a:t>Geriatrics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11</a:t>
            </a:r>
            <a:r>
              <a:rPr lang="en-US" sz="1200" b="0" i="0" kern="1200" dirty="0">
                <a:solidFill>
                  <a:schemeClr val="tx1"/>
                </a:solidFill>
                <a:effectLst/>
                <a:latin typeface="+mn-lt"/>
                <a:ea typeface="+mn-ea"/>
                <a:cs typeface="+mn-cs"/>
              </a:rPr>
              <a:t>(2), 28. https://doi.org/10.3390/geriatrics11020028</a:t>
            </a:r>
            <a:endParaRPr lang="en-US" dirty="0"/>
          </a:p>
        </p:txBody>
      </p:sp>
      <p:sp>
        <p:nvSpPr>
          <p:cNvPr id="4" name="Slide Number Placeholder 3"/>
          <p:cNvSpPr>
            <a:spLocks noGrp="1"/>
          </p:cNvSpPr>
          <p:nvPr>
            <p:ph type="sldNum" sz="quarter" idx="5"/>
          </p:nvPr>
        </p:nvSpPr>
        <p:spPr/>
        <p:txBody>
          <a:bodyPr/>
          <a:lstStyle/>
          <a:p>
            <a:fld id="{DFC8D3BD-16F5-4302-A737-3E331227FE9F}" type="slidenum">
              <a:rPr lang="en-US" smtClean="0"/>
              <a:t>17</a:t>
            </a:fld>
            <a:endParaRPr lang="en-US"/>
          </a:p>
        </p:txBody>
      </p:sp>
    </p:spTree>
    <p:extLst>
      <p:ext uri="{BB962C8B-B14F-4D97-AF65-F5344CB8AC3E}">
        <p14:creationId xmlns:p14="http://schemas.microsoft.com/office/powerpoint/2010/main" val="1661974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People who have positive associations with aging are 44% times more likely to recover from a disabling condition. (</a:t>
            </a:r>
            <a:r>
              <a:rPr lang="en-US" sz="1200" kern="1200" dirty="0">
                <a:solidFill>
                  <a:schemeClr val="tx1"/>
                </a:solidFill>
                <a:effectLst/>
                <a:latin typeface="+mn-lt"/>
                <a:ea typeface="+mn-ea"/>
                <a:cs typeface="+mn-cs"/>
              </a:rPr>
              <a:t>Be cautious that the way this is articulated does not make it sound like disability is a "bad" thing or something that NEEDS to be recovered from in order to age successfully.)</a:t>
            </a:r>
          </a:p>
          <a:p>
            <a:endParaRPr lang="en-US" dirty="0"/>
          </a:p>
          <a:p>
            <a:r>
              <a:rPr lang="en-US" dirty="0"/>
              <a:t>​The earlier and more negative your self-stereotypes of aging, the greater your risk of earlier cardiovascular events​</a:t>
            </a:r>
          </a:p>
          <a:p>
            <a:r>
              <a:rPr lang="en-US" dirty="0"/>
              <a:t>​And particularly relevant for us - People who negatively believe – “As I age, health problems are inevitable”, will engage in fewer preventive behaviors.</a:t>
            </a:r>
            <a:endParaRPr lang="en-US" dirty="0">
              <a:solidFill>
                <a:srgbClr val="000000"/>
              </a:solidFill>
            </a:endParaRPr>
          </a:p>
          <a:p>
            <a:r>
              <a:rPr lang="en-US" dirty="0">
                <a:solidFill>
                  <a:srgbClr val="404040"/>
                </a:solidFill>
              </a:rPr>
              <a:t>Inaccessible healthcare facilities can lead to medical errors and delayed care.</a:t>
            </a:r>
            <a:endParaRPr lang="en-US" dirty="0">
              <a:solidFill>
                <a:srgbClr val="000000"/>
              </a:solidFill>
            </a:endParaRPr>
          </a:p>
          <a:p>
            <a:r>
              <a:rPr lang="en-US" dirty="0">
                <a:solidFill>
                  <a:srgbClr val="404040"/>
                </a:solidFill>
              </a:rPr>
              <a:t>Reduced employment opportunities and educational segregation can limit financial independence.</a:t>
            </a:r>
            <a:endParaRPr lang="en-US" dirty="0"/>
          </a:p>
          <a:p>
            <a:endParaRPr lang="en-US" dirty="0"/>
          </a:p>
        </p:txBody>
      </p:sp>
      <p:sp>
        <p:nvSpPr>
          <p:cNvPr id="4" name="Slide Number Placeholder 3"/>
          <p:cNvSpPr>
            <a:spLocks noGrp="1"/>
          </p:cNvSpPr>
          <p:nvPr>
            <p:ph type="sldNum" sz="quarter" idx="5"/>
          </p:nvPr>
        </p:nvSpPr>
        <p:spPr/>
        <p:txBody>
          <a:bodyPr/>
          <a:lstStyle/>
          <a:p>
            <a:fld id="{DFC8D3BD-16F5-4302-A737-3E331227FE9F}" type="slidenum">
              <a:rPr lang="en-US" smtClean="0"/>
              <a:t>18</a:t>
            </a:fld>
            <a:endParaRPr lang="en-US"/>
          </a:p>
        </p:txBody>
      </p:sp>
    </p:spTree>
    <p:extLst>
      <p:ext uri="{BB962C8B-B14F-4D97-AF65-F5344CB8AC3E}">
        <p14:creationId xmlns:p14="http://schemas.microsoft.com/office/powerpoint/2010/main" val="40933471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404040"/>
                </a:solidFill>
              </a:rPr>
              <a:t>Older individuals who had more positive self-perceptions of aging at baseline were significantly more likely to practice preventive health behaviors </a:t>
            </a:r>
            <a:r>
              <a:rPr lang="en-US" b="1" dirty="0">
                <a:solidFill>
                  <a:srgbClr val="404040"/>
                </a:solidFill>
              </a:rPr>
              <a:t>over the next two decades.</a:t>
            </a:r>
            <a:r>
              <a:rPr lang="en-US" dirty="0">
                <a:solidFill>
                  <a:srgbClr val="404040"/>
                </a:solidFill>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Positive disability identity/disability pride and reduced self stigma leads to greater life satisfaction and adaptation to disability (Kathleen Bogart, 2014)</a:t>
            </a:r>
            <a:endParaRPr lang="en-US" dirty="0">
              <a:solidFill>
                <a:srgbClr val="404040"/>
              </a:solidFill>
            </a:endParaRPr>
          </a:p>
        </p:txBody>
      </p:sp>
      <p:sp>
        <p:nvSpPr>
          <p:cNvPr id="4" name="Slide Number Placeholder 3"/>
          <p:cNvSpPr>
            <a:spLocks noGrp="1"/>
          </p:cNvSpPr>
          <p:nvPr>
            <p:ph type="sldNum" sz="quarter" idx="5"/>
          </p:nvPr>
        </p:nvSpPr>
        <p:spPr/>
        <p:txBody>
          <a:bodyPr/>
          <a:lstStyle/>
          <a:p>
            <a:fld id="{DFC8D3BD-16F5-4302-A737-3E331227FE9F}" type="slidenum">
              <a:rPr lang="en-US" smtClean="0"/>
              <a:t>19</a:t>
            </a:fld>
            <a:endParaRPr lang="en-US"/>
          </a:p>
        </p:txBody>
      </p:sp>
    </p:spTree>
    <p:extLst>
      <p:ext uri="{BB962C8B-B14F-4D97-AF65-F5344CB8AC3E}">
        <p14:creationId xmlns:p14="http://schemas.microsoft.com/office/powerpoint/2010/main" val="1617456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63719-2505-FD8F-1555-887E8AF7AF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43E2E8-3F34-389C-63E5-A14D3F0E04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AF16C5-EC1B-879D-D57C-9DA8D6172B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AEAAC0-5099-D69B-8AA5-035002235686}"/>
              </a:ext>
            </a:extLst>
          </p:cNvPr>
          <p:cNvSpPr>
            <a:spLocks noGrp="1"/>
          </p:cNvSpPr>
          <p:nvPr>
            <p:ph type="sldNum" sz="quarter" idx="5"/>
          </p:nvPr>
        </p:nvSpPr>
        <p:spPr/>
        <p:txBody>
          <a:bodyPr/>
          <a:lstStyle/>
          <a:p>
            <a:fld id="{DFC8D3BD-16F5-4302-A737-3E331227FE9F}" type="slidenum">
              <a:rPr lang="en-US" smtClean="0"/>
              <a:t>20</a:t>
            </a:fld>
            <a:endParaRPr lang="en-US"/>
          </a:p>
        </p:txBody>
      </p:sp>
    </p:spTree>
    <p:extLst>
      <p:ext uri="{BB962C8B-B14F-4D97-AF65-F5344CB8AC3E}">
        <p14:creationId xmlns:p14="http://schemas.microsoft.com/office/powerpoint/2010/main" val="4040141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 this by:</a:t>
            </a:r>
          </a:p>
          <a:p>
            <a:r>
              <a:rPr lang="en-US" dirty="0"/>
              <a:t>• Advancing proven communication strategies and education</a:t>
            </a:r>
          </a:p>
          <a:p>
            <a:r>
              <a:rPr lang="en-US" dirty="0"/>
              <a:t>• Working across systems to build awareness, transforming how people think and communicate</a:t>
            </a:r>
          </a:p>
          <a:p>
            <a:r>
              <a:rPr lang="en-US" dirty="0"/>
              <a:t>• Advocating for programs and services that promote health and well-being across the lifespan</a:t>
            </a:r>
          </a:p>
          <a:p>
            <a:r>
              <a:rPr lang="en-US" dirty="0"/>
              <a:t>• Facilitating conversations which create space for learning and practicing reframing</a:t>
            </a:r>
          </a:p>
          <a:p>
            <a:r>
              <a:rPr lang="en-US" dirty="0"/>
              <a:t>• Creating community to sustain momentum and cultivate resources </a:t>
            </a:r>
          </a:p>
        </p:txBody>
      </p:sp>
      <p:sp>
        <p:nvSpPr>
          <p:cNvPr id="4" name="Slide Number Placeholder 3"/>
          <p:cNvSpPr>
            <a:spLocks noGrp="1"/>
          </p:cNvSpPr>
          <p:nvPr>
            <p:ph type="sldNum" sz="quarter" idx="5"/>
          </p:nvPr>
        </p:nvSpPr>
        <p:spPr/>
        <p:txBody>
          <a:bodyPr/>
          <a:lstStyle/>
          <a:p>
            <a:fld id="{DFC8D3BD-16F5-4302-A737-3E331227FE9F}" type="slidenum">
              <a:rPr lang="en-US" smtClean="0"/>
              <a:t>3</a:t>
            </a:fld>
            <a:endParaRPr lang="en-US" dirty="0"/>
          </a:p>
        </p:txBody>
      </p:sp>
    </p:spTree>
    <p:extLst>
      <p:ext uri="{BB962C8B-B14F-4D97-AF65-F5344CB8AC3E}">
        <p14:creationId xmlns:p14="http://schemas.microsoft.com/office/powerpoint/2010/main" val="5598897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starts with me! Being aware of our own internal bias allows us to make a new decision to think a new thought or speak differently. </a:t>
            </a:r>
          </a:p>
        </p:txBody>
      </p:sp>
      <p:sp>
        <p:nvSpPr>
          <p:cNvPr id="4" name="Slide Number Placeholder 3"/>
          <p:cNvSpPr>
            <a:spLocks noGrp="1"/>
          </p:cNvSpPr>
          <p:nvPr>
            <p:ph type="sldNum" sz="quarter" idx="5"/>
          </p:nvPr>
        </p:nvSpPr>
        <p:spPr/>
        <p:txBody>
          <a:bodyPr/>
          <a:lstStyle/>
          <a:p>
            <a:fld id="{DFC8D3BD-16F5-4302-A737-3E331227FE9F}" type="slidenum">
              <a:rPr lang="en-US" smtClean="0"/>
              <a:t>21</a:t>
            </a:fld>
            <a:endParaRPr lang="en-US"/>
          </a:p>
        </p:txBody>
      </p:sp>
    </p:spTree>
    <p:extLst>
      <p:ext uri="{BB962C8B-B14F-4D97-AF65-F5344CB8AC3E}">
        <p14:creationId xmlns:p14="http://schemas.microsoft.com/office/powerpoint/2010/main" val="30945984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Jane Fonda with a secret of aging well (4m 21s) https://youtu.be/KQXAJRY6XYs</a:t>
            </a:r>
            <a:endParaRPr lang="en-US" b="1"/>
          </a:p>
          <a:p>
            <a:endParaRPr lang="en-US"/>
          </a:p>
        </p:txBody>
      </p:sp>
      <p:sp>
        <p:nvSpPr>
          <p:cNvPr id="4" name="Slide Number Placeholder 3"/>
          <p:cNvSpPr>
            <a:spLocks noGrp="1"/>
          </p:cNvSpPr>
          <p:nvPr>
            <p:ph type="sldNum" sz="quarter" idx="5"/>
          </p:nvPr>
        </p:nvSpPr>
        <p:spPr/>
        <p:txBody>
          <a:bodyPr/>
          <a:lstStyle/>
          <a:p>
            <a:fld id="{DFC8D3BD-16F5-4302-A737-3E331227FE9F}" type="slidenum">
              <a:rPr lang="en-US" smtClean="0"/>
              <a:t>22</a:t>
            </a:fld>
            <a:endParaRPr lang="en-US"/>
          </a:p>
        </p:txBody>
      </p:sp>
    </p:spTree>
    <p:extLst>
      <p:ext uri="{BB962C8B-B14F-4D97-AF65-F5344CB8AC3E}">
        <p14:creationId xmlns:p14="http://schemas.microsoft.com/office/powerpoint/2010/main" val="25203279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FrameWorks</a:t>
            </a:r>
            <a:r>
              <a:rPr lang="en-US" dirty="0"/>
              <a:t> provided the research foundation for NCRA’s training.</a:t>
            </a:r>
          </a:p>
        </p:txBody>
      </p:sp>
      <p:sp>
        <p:nvSpPr>
          <p:cNvPr id="4" name="Slide Number Placeholder 3"/>
          <p:cNvSpPr>
            <a:spLocks noGrp="1"/>
          </p:cNvSpPr>
          <p:nvPr>
            <p:ph type="sldNum" sz="quarter" idx="5"/>
          </p:nvPr>
        </p:nvSpPr>
        <p:spPr/>
        <p:txBody>
          <a:bodyPr/>
          <a:lstStyle/>
          <a:p>
            <a:fld id="{DFC8D3BD-16F5-4302-A737-3E331227FE9F}" type="slidenum">
              <a:rPr lang="en-US" smtClean="0"/>
              <a:t>23</a:t>
            </a:fld>
            <a:endParaRPr lang="en-US"/>
          </a:p>
        </p:txBody>
      </p:sp>
    </p:spTree>
    <p:extLst>
      <p:ext uri="{BB962C8B-B14F-4D97-AF65-F5344CB8AC3E}">
        <p14:creationId xmlns:p14="http://schemas.microsoft.com/office/powerpoint/2010/main" val="182972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we have the Tools!</a:t>
            </a:r>
          </a:p>
          <a:p>
            <a:r>
              <a:rPr lang="en-US"/>
              <a:t>With the advent of evidence-based framing strategies through the National Center to Reframe Aging (NCRA) and the Frameworks Institute, industry leaders and advocates see an opportunity to make a meaningful impact that advances age-inclusive policies. </a:t>
            </a:r>
          </a:p>
          <a:p>
            <a:endParaRPr lang="en-US"/>
          </a:p>
          <a:p>
            <a:r>
              <a:rPr lang="en-US"/>
              <a:t>Unfortunately, there is not National Center to Reframe Disability. So, we are going to have to do it ourselves.</a:t>
            </a:r>
          </a:p>
          <a:p>
            <a:endParaRPr lang="en-US"/>
          </a:p>
          <a:p>
            <a:endParaRPr lang="en-US"/>
          </a:p>
        </p:txBody>
      </p:sp>
      <p:sp>
        <p:nvSpPr>
          <p:cNvPr id="4" name="Slide Number Placeholder 3"/>
          <p:cNvSpPr>
            <a:spLocks noGrp="1"/>
          </p:cNvSpPr>
          <p:nvPr>
            <p:ph type="sldNum" sz="quarter" idx="5"/>
          </p:nvPr>
        </p:nvSpPr>
        <p:spPr/>
        <p:txBody>
          <a:bodyPr/>
          <a:lstStyle/>
          <a:p>
            <a:fld id="{DFC8D3BD-16F5-4302-A737-3E331227FE9F}" type="slidenum">
              <a:rPr lang="en-US" smtClean="0"/>
              <a:t>24</a:t>
            </a:fld>
            <a:endParaRPr lang="en-US"/>
          </a:p>
        </p:txBody>
      </p:sp>
    </p:spTree>
    <p:extLst>
      <p:ext uri="{BB962C8B-B14F-4D97-AF65-F5344CB8AC3E}">
        <p14:creationId xmlns:p14="http://schemas.microsoft.com/office/powerpoint/2010/main" val="8034316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C8D3BD-16F5-4302-A737-3E331227FE9F}" type="slidenum">
              <a:rPr lang="en-US" smtClean="0"/>
              <a:t>25</a:t>
            </a:fld>
            <a:endParaRPr lang="en-US"/>
          </a:p>
        </p:txBody>
      </p:sp>
    </p:spTree>
    <p:extLst>
      <p:ext uri="{BB962C8B-B14F-4D97-AF65-F5344CB8AC3E}">
        <p14:creationId xmlns:p14="http://schemas.microsoft.com/office/powerpoint/2010/main" val="35174943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“Dictionary provides a helpful pulse on our social constructs” – Point out underlined words. </a:t>
            </a:r>
          </a:p>
        </p:txBody>
      </p:sp>
      <p:sp>
        <p:nvSpPr>
          <p:cNvPr id="4" name="Slide Number Placeholder 3"/>
          <p:cNvSpPr>
            <a:spLocks noGrp="1"/>
          </p:cNvSpPr>
          <p:nvPr>
            <p:ph type="sldNum" sz="quarter" idx="5"/>
          </p:nvPr>
        </p:nvSpPr>
        <p:spPr/>
        <p:txBody>
          <a:bodyPr/>
          <a:lstStyle/>
          <a:p>
            <a:fld id="{DFC8D3BD-16F5-4302-A737-3E331227FE9F}" type="slidenum">
              <a:rPr lang="en-US" smtClean="0"/>
              <a:t>26</a:t>
            </a:fld>
            <a:endParaRPr lang="en-US"/>
          </a:p>
        </p:txBody>
      </p:sp>
    </p:spTree>
    <p:extLst>
      <p:ext uri="{BB962C8B-B14F-4D97-AF65-F5344CB8AC3E}">
        <p14:creationId xmlns:p14="http://schemas.microsoft.com/office/powerpoint/2010/main" val="30450453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a:t>
            </a:r>
          </a:p>
          <a:p>
            <a:r>
              <a:rPr lang="en-US"/>
              <a:t>Catastrophic language generates fear of irreparable doom and often paralyzes people to work toward solution. </a:t>
            </a:r>
          </a:p>
          <a:p>
            <a:r>
              <a:rPr lang="en-US"/>
              <a:t>Individual language suggests that everyone has the same options and that making choices leads to good outcomes. Recognizing that context, environment, socioeconomics and racial/ethnic identities influence outcomes differently allows us to talk about systemic options that will help us all. </a:t>
            </a:r>
          </a:p>
          <a:p>
            <a:r>
              <a:rPr lang="en-US"/>
              <a:t>Inclusive language reflects the reality that we are all aging – there is no “them” and “they”.</a:t>
            </a:r>
          </a:p>
          <a:p>
            <a:endParaRPr lang="en-US"/>
          </a:p>
          <a:p>
            <a:r>
              <a:rPr lang="en-US"/>
              <a:t>Maya Angelou:  "Do the best you can until you know better. Then, when you know better, do better" </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DFC8D3BD-16F5-4302-A737-3E331227FE9F}" type="slidenum">
              <a:rPr lang="en-US" smtClean="0"/>
              <a:t>27</a:t>
            </a:fld>
            <a:endParaRPr lang="en-US"/>
          </a:p>
        </p:txBody>
      </p:sp>
    </p:spTree>
    <p:extLst>
      <p:ext uri="{BB962C8B-B14F-4D97-AF65-F5344CB8AC3E}">
        <p14:creationId xmlns:p14="http://schemas.microsoft.com/office/powerpoint/2010/main" val="41930929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40C18-F297-19CE-D7F5-D68B597031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22E8A-37A3-9672-2D74-8A408E3A91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A3566B-F109-E11E-ACEF-EFFEA89A74E0}"/>
              </a:ext>
            </a:extLst>
          </p:cNvPr>
          <p:cNvSpPr>
            <a:spLocks noGrp="1"/>
          </p:cNvSpPr>
          <p:nvPr>
            <p:ph type="body" idx="1"/>
          </p:nvPr>
        </p:nvSpPr>
        <p:spPr/>
        <p:txBody>
          <a:bodyPr/>
          <a:lstStyle/>
          <a:p>
            <a:r>
              <a:rPr lang="en-US"/>
              <a:t>Why:</a:t>
            </a:r>
          </a:p>
          <a:p>
            <a:r>
              <a:rPr lang="en-US"/>
              <a:t>4. Conflict-laden language generates fear and dread about aging, as though battling aging is the only path forward. Acknowledging that we continue to grow and change throughout the life course allows for engaging all of us in solutions as we all age.</a:t>
            </a:r>
          </a:p>
          <a:p>
            <a:r>
              <a:rPr lang="en-US"/>
              <a:t>5. Clarity allows for discussion on an even foundation of understanding the systemic societal bias against older adults. WE WANT TO BRING PEOPLE ALONG WITH US.</a:t>
            </a:r>
          </a:p>
          <a:p>
            <a:r>
              <a:rPr lang="en-US"/>
              <a:t>6. Offering specific solutions to specific challenges generates creativity and empowers action to benefit us all, along with recognizing that systemic solutions are possible and benefit us all. </a:t>
            </a:r>
          </a:p>
          <a:p>
            <a:endParaRPr lang="en-US"/>
          </a:p>
          <a:p>
            <a:endParaRPr lang="en-US"/>
          </a:p>
          <a:p>
            <a:endParaRPr lang="en-US"/>
          </a:p>
          <a:p>
            <a:endParaRPr lang="en-US"/>
          </a:p>
        </p:txBody>
      </p:sp>
      <p:sp>
        <p:nvSpPr>
          <p:cNvPr id="4" name="Slide Number Placeholder 3">
            <a:extLst>
              <a:ext uri="{FF2B5EF4-FFF2-40B4-BE49-F238E27FC236}">
                <a16:creationId xmlns:a16="http://schemas.microsoft.com/office/drawing/2014/main" id="{1543BA02-118C-20D5-6699-927FE1C4ED4B}"/>
              </a:ext>
            </a:extLst>
          </p:cNvPr>
          <p:cNvSpPr>
            <a:spLocks noGrp="1"/>
          </p:cNvSpPr>
          <p:nvPr>
            <p:ph type="sldNum" sz="quarter" idx="5"/>
          </p:nvPr>
        </p:nvSpPr>
        <p:spPr/>
        <p:txBody>
          <a:bodyPr/>
          <a:lstStyle/>
          <a:p>
            <a:fld id="{DFC8D3BD-16F5-4302-A737-3E331227FE9F}" type="slidenum">
              <a:rPr lang="en-US" smtClean="0"/>
              <a:t>28</a:t>
            </a:fld>
            <a:endParaRPr lang="en-US"/>
          </a:p>
        </p:txBody>
      </p:sp>
    </p:spTree>
    <p:extLst>
      <p:ext uri="{BB962C8B-B14F-4D97-AF65-F5344CB8AC3E}">
        <p14:creationId xmlns:p14="http://schemas.microsoft.com/office/powerpoint/2010/main" val="38020301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C8D3BD-16F5-4302-A737-3E331227FE9F}" type="slidenum">
              <a:rPr lang="en-US" smtClean="0"/>
              <a:t>30</a:t>
            </a:fld>
            <a:endParaRPr lang="en-US"/>
          </a:p>
        </p:txBody>
      </p:sp>
    </p:spTree>
    <p:extLst>
      <p:ext uri="{BB962C8B-B14F-4D97-AF65-F5344CB8AC3E}">
        <p14:creationId xmlns:p14="http://schemas.microsoft.com/office/powerpoint/2010/main" val="33101006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model referred to as PEO (Person, Environment, Occupation). It essentially says that improving performance can come from adjusting one (or all) of these factors. This is a good example of the importance of context, environment, etc. versus individualistic thinking. Many of us are comfortable with the idea of environmental modification and adaptations on an individual level but might be less familiar with the need for systems-level change.</a:t>
            </a:r>
          </a:p>
          <a:p>
            <a:endParaRPr lang="en-US" dirty="0"/>
          </a:p>
          <a:p>
            <a:endParaRPr lang="en-US" dirty="0"/>
          </a:p>
        </p:txBody>
      </p:sp>
      <p:sp>
        <p:nvSpPr>
          <p:cNvPr id="4" name="Slide Number Placeholder 3"/>
          <p:cNvSpPr>
            <a:spLocks noGrp="1"/>
          </p:cNvSpPr>
          <p:nvPr>
            <p:ph type="sldNum" sz="quarter" idx="5"/>
          </p:nvPr>
        </p:nvSpPr>
        <p:spPr/>
        <p:txBody>
          <a:bodyPr/>
          <a:lstStyle/>
          <a:p>
            <a:fld id="{DFC8D3BD-16F5-4302-A737-3E331227FE9F}" type="slidenum">
              <a:rPr lang="en-US" smtClean="0"/>
              <a:t>31</a:t>
            </a:fld>
            <a:endParaRPr lang="en-US"/>
          </a:p>
        </p:txBody>
      </p:sp>
    </p:spTree>
    <p:extLst>
      <p:ext uri="{BB962C8B-B14F-4D97-AF65-F5344CB8AC3E}">
        <p14:creationId xmlns:p14="http://schemas.microsoft.com/office/powerpoint/2010/main" val="2330993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Advisory Committee: 42 members</a:t>
            </a:r>
          </a:p>
          <a:p>
            <a:r>
              <a:rPr lang="en-US" dirty="0"/>
              <a:t>Champions List: &gt;300 </a:t>
            </a:r>
          </a:p>
          <a:p>
            <a:endParaRPr lang="en-US" dirty="0"/>
          </a:p>
          <a:p>
            <a:r>
              <a:rPr lang="en-US" dirty="0"/>
              <a:t>With leadership from the Wisconsin Aging Advocacy Network and the Wisconsin Department of Health Services, we are taking steps to advance effective communication strategies about aging. Part of our multi-faceted activities includes presentations and workshops from the National Center to Reframe Aging. These events will educate key Public Health and Aging Network leaders and partners about the concepts to reframe aging and teach us how to consistently apply the communications strategies as effective framers. </a:t>
            </a:r>
          </a:p>
          <a:p>
            <a:r>
              <a:rPr lang="en-US" dirty="0"/>
              <a:t>Achieving meaningful cultural change requires a long-term commitment, beginning with those working within the aging and disability field itself. </a:t>
            </a:r>
          </a:p>
          <a:p>
            <a:endParaRPr lang="en-US" dirty="0"/>
          </a:p>
          <a:p>
            <a:r>
              <a:rPr lang="en-US" dirty="0"/>
              <a:t>Roles and Responsibilities</a:t>
            </a:r>
          </a:p>
          <a:p>
            <a:r>
              <a:rPr lang="en-US" dirty="0"/>
              <a:t>• Project Management Team: Provide leadership and vision for the initiative as well as resources for coordination, logistical support, implementation and documentation.</a:t>
            </a:r>
          </a:p>
          <a:p>
            <a:r>
              <a:rPr lang="en-US" dirty="0"/>
              <a:t>• Reframing Advisory Committee: Provide input, advice, and guidance to the Project Management Team through lived experience and professional expertise via monthly meetings and ad hoc participation. Distribute relevant information through their individual networks and support spread of reframing initiative and training. Identify and share resources and opportunities for connection and spread. </a:t>
            </a:r>
          </a:p>
          <a:p>
            <a:r>
              <a:rPr lang="en-US" dirty="0"/>
              <a:t>• Champions’ List: Stay informed of training opportunities, remain engaged with monthly emails that offer articles, reframing examples and other learning. </a:t>
            </a:r>
          </a:p>
          <a:p>
            <a:r>
              <a:rPr lang="en-US" dirty="0"/>
              <a:t>• Community of Practice: Led by Project Management Team and those completing the Core Elements training. Offering a safe place for practice and advice for anyone who wants support in application of the reframing principles. </a:t>
            </a:r>
          </a:p>
        </p:txBody>
      </p:sp>
      <p:sp>
        <p:nvSpPr>
          <p:cNvPr id="4" name="Slide Number Placeholder 3"/>
          <p:cNvSpPr>
            <a:spLocks noGrp="1"/>
          </p:cNvSpPr>
          <p:nvPr>
            <p:ph type="sldNum" sz="quarter" idx="5"/>
          </p:nvPr>
        </p:nvSpPr>
        <p:spPr/>
        <p:txBody>
          <a:bodyPr/>
          <a:lstStyle/>
          <a:p>
            <a:fld id="{DFC8D3BD-16F5-4302-A737-3E331227FE9F}" type="slidenum">
              <a:rPr lang="en-US" smtClean="0"/>
              <a:t>4</a:t>
            </a:fld>
            <a:endParaRPr lang="en-US" dirty="0"/>
          </a:p>
        </p:txBody>
      </p:sp>
    </p:spTree>
    <p:extLst>
      <p:ext uri="{BB962C8B-B14F-4D97-AF65-F5344CB8AC3E}">
        <p14:creationId xmlns:p14="http://schemas.microsoft.com/office/powerpoint/2010/main" val="41322675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51B4D-D4D8-8F65-8872-AA15BDB184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C576E-BC33-D4B5-EA57-663E569AC9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21C8B0-481C-61DE-1CE5-93F43AD2648E}"/>
              </a:ext>
            </a:extLst>
          </p:cNvPr>
          <p:cNvSpPr>
            <a:spLocks noGrp="1"/>
          </p:cNvSpPr>
          <p:nvPr>
            <p:ph type="body" idx="1"/>
          </p:nvPr>
        </p:nvSpPr>
        <p:spPr/>
        <p:txBody>
          <a:bodyPr/>
          <a:lstStyle/>
          <a:p>
            <a:endParaRPr lang="en-US" dirty="0"/>
          </a:p>
          <a:p>
            <a:r>
              <a:rPr lang="en-US" dirty="0"/>
              <a:t>The zero-sum is based on scarcity and fear. There’s not enough for everyone. Therefore, if I make you “other” than deserving, worthy, etc. there will be enough for me. </a:t>
            </a:r>
          </a:p>
          <a:p>
            <a:r>
              <a:rPr lang="en-US" dirty="0"/>
              <a:t>In truth we live in an abundant society with enough for everyone.</a:t>
            </a:r>
          </a:p>
        </p:txBody>
      </p:sp>
      <p:sp>
        <p:nvSpPr>
          <p:cNvPr id="4" name="Slide Number Placeholder 3">
            <a:extLst>
              <a:ext uri="{FF2B5EF4-FFF2-40B4-BE49-F238E27FC236}">
                <a16:creationId xmlns:a16="http://schemas.microsoft.com/office/drawing/2014/main" id="{C9754403-3C78-0C38-CE3B-96BA1515D545}"/>
              </a:ext>
            </a:extLst>
          </p:cNvPr>
          <p:cNvSpPr>
            <a:spLocks noGrp="1"/>
          </p:cNvSpPr>
          <p:nvPr>
            <p:ph type="sldNum" sz="quarter" idx="5"/>
          </p:nvPr>
        </p:nvSpPr>
        <p:spPr/>
        <p:txBody>
          <a:bodyPr/>
          <a:lstStyle/>
          <a:p>
            <a:fld id="{DFC8D3BD-16F5-4302-A737-3E331227FE9F}" type="slidenum">
              <a:rPr lang="en-US" smtClean="0"/>
              <a:t>32</a:t>
            </a:fld>
            <a:endParaRPr lang="en-US"/>
          </a:p>
        </p:txBody>
      </p:sp>
    </p:spTree>
    <p:extLst>
      <p:ext uri="{BB962C8B-B14F-4D97-AF65-F5344CB8AC3E}">
        <p14:creationId xmlns:p14="http://schemas.microsoft.com/office/powerpoint/2010/main" val="29731246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4D6F0-0524-6B9E-4D34-435EC616A7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E67587-E213-8767-9E00-FAB236F142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57BD6A-7116-D365-D116-E009770AEFB8}"/>
              </a:ext>
            </a:extLst>
          </p:cNvPr>
          <p:cNvSpPr>
            <a:spLocks noGrp="1"/>
          </p:cNvSpPr>
          <p:nvPr>
            <p:ph type="body" idx="1"/>
          </p:nvPr>
        </p:nvSpPr>
        <p:spPr/>
        <p:txBody>
          <a:bodyPr/>
          <a:lstStyle/>
          <a:p>
            <a:endParaRPr lang="en-US" dirty="0"/>
          </a:p>
          <a:p>
            <a:r>
              <a:rPr lang="en-US" dirty="0"/>
              <a:t>Vulnerability is reinforcing the decay decline deteriorate frame. Whereas we all have times of decline – broke a leg as a kid? terrible flu as an adult?</a:t>
            </a:r>
          </a:p>
          <a:p>
            <a:r>
              <a:rPr lang="en-US" dirty="0"/>
              <a:t> </a:t>
            </a:r>
          </a:p>
          <a:p>
            <a:r>
              <a:rPr lang="en-US" dirty="0"/>
              <a:t>Interestingly when doing a stock image search for “old” and “disabled” there were mostly positive images available. Things are changing!</a:t>
            </a:r>
          </a:p>
        </p:txBody>
      </p:sp>
      <p:sp>
        <p:nvSpPr>
          <p:cNvPr id="4" name="Slide Number Placeholder 3">
            <a:extLst>
              <a:ext uri="{FF2B5EF4-FFF2-40B4-BE49-F238E27FC236}">
                <a16:creationId xmlns:a16="http://schemas.microsoft.com/office/drawing/2014/main" id="{8A82F31A-4285-CEB4-6E6E-D6D1F0DD48BD}"/>
              </a:ext>
            </a:extLst>
          </p:cNvPr>
          <p:cNvSpPr>
            <a:spLocks noGrp="1"/>
          </p:cNvSpPr>
          <p:nvPr>
            <p:ph type="sldNum" sz="quarter" idx="5"/>
          </p:nvPr>
        </p:nvSpPr>
        <p:spPr/>
        <p:txBody>
          <a:bodyPr/>
          <a:lstStyle/>
          <a:p>
            <a:fld id="{DFC8D3BD-16F5-4302-A737-3E331227FE9F}" type="slidenum">
              <a:rPr lang="en-US" smtClean="0"/>
              <a:t>33</a:t>
            </a:fld>
            <a:endParaRPr lang="en-US"/>
          </a:p>
        </p:txBody>
      </p:sp>
    </p:spTree>
    <p:extLst>
      <p:ext uri="{BB962C8B-B14F-4D97-AF65-F5344CB8AC3E}">
        <p14:creationId xmlns:p14="http://schemas.microsoft.com/office/powerpoint/2010/main" val="19827692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E9E44-AA7B-2056-8C01-83EADFBC83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FCF996-3C6F-96DC-A80F-1E626C1DE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ACE19B-C784-4C71-870A-8F2ADC330DC4}"/>
              </a:ext>
            </a:extLst>
          </p:cNvPr>
          <p:cNvSpPr>
            <a:spLocks noGrp="1"/>
          </p:cNvSpPr>
          <p:nvPr>
            <p:ph type="body" idx="1"/>
          </p:nvPr>
        </p:nvSpPr>
        <p:spPr/>
        <p:txBody>
          <a:bodyPr/>
          <a:lstStyle/>
          <a:p>
            <a:endParaRPr lang="en-US" dirty="0"/>
          </a:p>
          <a:p>
            <a:r>
              <a:rPr lang="en-US" dirty="0"/>
              <a:t>When we “</a:t>
            </a:r>
            <a:r>
              <a:rPr lang="en-US" dirty="0" err="1"/>
              <a:t>horribilize</a:t>
            </a:r>
            <a:r>
              <a:rPr lang="en-US" dirty="0"/>
              <a:t>” or paint the bleakest picture possible it can work against us. </a:t>
            </a:r>
          </a:p>
        </p:txBody>
      </p:sp>
      <p:sp>
        <p:nvSpPr>
          <p:cNvPr id="4" name="Slide Number Placeholder 3">
            <a:extLst>
              <a:ext uri="{FF2B5EF4-FFF2-40B4-BE49-F238E27FC236}">
                <a16:creationId xmlns:a16="http://schemas.microsoft.com/office/drawing/2014/main" id="{BF0CD46E-407E-3490-C932-9185C7108F5E}"/>
              </a:ext>
            </a:extLst>
          </p:cNvPr>
          <p:cNvSpPr>
            <a:spLocks noGrp="1"/>
          </p:cNvSpPr>
          <p:nvPr>
            <p:ph type="sldNum" sz="quarter" idx="5"/>
          </p:nvPr>
        </p:nvSpPr>
        <p:spPr/>
        <p:txBody>
          <a:bodyPr/>
          <a:lstStyle/>
          <a:p>
            <a:fld id="{DFC8D3BD-16F5-4302-A737-3E331227FE9F}" type="slidenum">
              <a:rPr lang="en-US" smtClean="0"/>
              <a:t>34</a:t>
            </a:fld>
            <a:endParaRPr lang="en-US"/>
          </a:p>
        </p:txBody>
      </p:sp>
    </p:spTree>
    <p:extLst>
      <p:ext uri="{BB962C8B-B14F-4D97-AF65-F5344CB8AC3E}">
        <p14:creationId xmlns:p14="http://schemas.microsoft.com/office/powerpoint/2010/main" val="28723166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1744C-1C55-9E03-7104-14CCD61FAD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6825C9-E184-4E69-6360-2DEA5FDD77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0BB2B3-D8F3-A877-6F09-99FA3D75C7E5}"/>
              </a:ext>
            </a:extLst>
          </p:cNvPr>
          <p:cNvSpPr>
            <a:spLocks noGrp="1"/>
          </p:cNvSpPr>
          <p:nvPr>
            <p:ph type="body" idx="1"/>
          </p:nvPr>
        </p:nvSpPr>
        <p:spPr/>
        <p:txBody>
          <a:bodyPr/>
          <a:lstStyle/>
          <a:p>
            <a:r>
              <a:rPr lang="en-US" dirty="0"/>
              <a:t>It is not all downhill – like the rest of life, it’s a mixed bag. </a:t>
            </a:r>
          </a:p>
          <a:p>
            <a:r>
              <a:rPr lang="en-US" sz="1200" b="1" u="none" strike="noStrike" kern="1200" dirty="0">
                <a:solidFill>
                  <a:schemeClr val="tx1"/>
                </a:solidFill>
                <a:effectLst/>
                <a:latin typeface="+mn-lt"/>
                <a:ea typeface="+mn-ea"/>
                <a:cs typeface="+mn-cs"/>
              </a:rPr>
              <a:t>GDP Impact:</a:t>
            </a:r>
            <a:r>
              <a:rPr lang="en-US" dirty="0"/>
              <a:t> The $12.5 trillion generated by adults 50-plus in 2024 rivals the size of major national economies.</a:t>
            </a:r>
          </a:p>
          <a:p>
            <a:r>
              <a:rPr lang="en-US" sz="1200" b="1" u="none" strike="noStrike" kern="1200" dirty="0">
                <a:solidFill>
                  <a:schemeClr val="tx1"/>
                </a:solidFill>
                <a:effectLst/>
                <a:latin typeface="+mn-lt"/>
                <a:ea typeface="+mn-ea"/>
                <a:cs typeface="+mn-cs"/>
              </a:rPr>
              <a:t>Active Workers:</a:t>
            </a:r>
            <a:r>
              <a:rPr lang="en-US" dirty="0"/>
              <a:t> Nearly 57 million people aged 50 and older remain active in the U.S. labor force</a:t>
            </a:r>
          </a:p>
          <a:p>
            <a:r>
              <a:rPr lang="en-US" sz="1200" b="1" u="none" strike="noStrike" kern="1200" dirty="0">
                <a:solidFill>
                  <a:schemeClr val="tx1"/>
                </a:solidFill>
                <a:effectLst/>
                <a:latin typeface="+mn-lt"/>
                <a:ea typeface="+mn-ea"/>
                <a:cs typeface="+mn-cs"/>
              </a:rPr>
              <a:t>Caregiving and Volunteering:</a:t>
            </a:r>
            <a:r>
              <a:rPr lang="en-US" sz="1200" b="0" u="none" strike="noStrike" kern="1200" dirty="0">
                <a:solidFill>
                  <a:schemeClr val="tx1"/>
                </a:solidFill>
                <a:effectLst/>
                <a:latin typeface="+mn-lt"/>
                <a:ea typeface="+mn-ea"/>
                <a:cs typeface="+mn-cs"/>
              </a:rPr>
              <a:t> Adults 50-plus provided the economic equivalent of $1.2 trillion in unpaid family caregiving and volunteer work in 2024.</a:t>
            </a:r>
            <a:r>
              <a:rPr lang="en-US" dirty="0"/>
              <a:t> </a:t>
            </a:r>
            <a:r>
              <a:rPr lang="en-US">
                <a:hlinkClick r:id="rId3"/>
              </a:rPr>
              <a:t>AARP Report: Older Americans Are Boosting the Economy</a:t>
            </a:r>
            <a:endParaRPr lang="en-US" dirty="0"/>
          </a:p>
        </p:txBody>
      </p:sp>
      <p:sp>
        <p:nvSpPr>
          <p:cNvPr id="4" name="Slide Number Placeholder 3">
            <a:extLst>
              <a:ext uri="{FF2B5EF4-FFF2-40B4-BE49-F238E27FC236}">
                <a16:creationId xmlns:a16="http://schemas.microsoft.com/office/drawing/2014/main" id="{AFF51E36-02E8-1AA1-1550-CE259E59BF35}"/>
              </a:ext>
            </a:extLst>
          </p:cNvPr>
          <p:cNvSpPr>
            <a:spLocks noGrp="1"/>
          </p:cNvSpPr>
          <p:nvPr>
            <p:ph type="sldNum" sz="quarter" idx="5"/>
          </p:nvPr>
        </p:nvSpPr>
        <p:spPr/>
        <p:txBody>
          <a:bodyPr/>
          <a:lstStyle/>
          <a:p>
            <a:fld id="{DFC8D3BD-16F5-4302-A737-3E331227FE9F}" type="slidenum">
              <a:rPr lang="en-US" smtClean="0"/>
              <a:t>35</a:t>
            </a:fld>
            <a:endParaRPr lang="en-US"/>
          </a:p>
        </p:txBody>
      </p:sp>
    </p:spTree>
    <p:extLst>
      <p:ext uri="{BB962C8B-B14F-4D97-AF65-F5344CB8AC3E}">
        <p14:creationId xmlns:p14="http://schemas.microsoft.com/office/powerpoint/2010/main" val="25500324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5AC18-59BB-121B-A217-9D1E3226DE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35374-E089-CF8F-AA19-941A445237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A2719-AD12-E846-F92B-8F0587F9F461}"/>
              </a:ext>
            </a:extLst>
          </p:cNvPr>
          <p:cNvSpPr>
            <a:spLocks noGrp="1"/>
          </p:cNvSpPr>
          <p:nvPr>
            <p:ph type="body" idx="1"/>
          </p:nvPr>
        </p:nvSpPr>
        <p:spPr/>
        <p:txBody>
          <a:bodyPr/>
          <a:lstStyle/>
          <a:p>
            <a:endParaRPr lang="en-US"/>
          </a:p>
          <a:p>
            <a:endParaRPr lang="en-US"/>
          </a:p>
        </p:txBody>
      </p:sp>
      <p:sp>
        <p:nvSpPr>
          <p:cNvPr id="4" name="Slide Number Placeholder 3">
            <a:extLst>
              <a:ext uri="{FF2B5EF4-FFF2-40B4-BE49-F238E27FC236}">
                <a16:creationId xmlns:a16="http://schemas.microsoft.com/office/drawing/2014/main" id="{724E2ADB-5ED2-2496-5DFD-24B775639046}"/>
              </a:ext>
            </a:extLst>
          </p:cNvPr>
          <p:cNvSpPr>
            <a:spLocks noGrp="1"/>
          </p:cNvSpPr>
          <p:nvPr>
            <p:ph type="sldNum" sz="quarter" idx="5"/>
          </p:nvPr>
        </p:nvSpPr>
        <p:spPr/>
        <p:txBody>
          <a:bodyPr/>
          <a:lstStyle/>
          <a:p>
            <a:fld id="{DFC8D3BD-16F5-4302-A737-3E331227FE9F}" type="slidenum">
              <a:rPr lang="en-US" smtClean="0"/>
              <a:t>36</a:t>
            </a:fld>
            <a:endParaRPr lang="en-US"/>
          </a:p>
        </p:txBody>
      </p:sp>
    </p:spTree>
    <p:extLst>
      <p:ext uri="{BB962C8B-B14F-4D97-AF65-F5344CB8AC3E}">
        <p14:creationId xmlns:p14="http://schemas.microsoft.com/office/powerpoint/2010/main" val="144341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400"/>
              <a:t>The ideas we’re communicating:</a:t>
            </a:r>
          </a:p>
          <a:p>
            <a:r>
              <a:rPr lang="en-US" sz="1200"/>
              <a:t>We are creative, inventive, problem-solving people. We have solved big problems before, and we can do it again!</a:t>
            </a:r>
          </a:p>
          <a:p>
            <a:endParaRPr lang="en-US"/>
          </a:p>
        </p:txBody>
      </p:sp>
      <p:sp>
        <p:nvSpPr>
          <p:cNvPr id="4" name="Slide Number Placeholder 3"/>
          <p:cNvSpPr>
            <a:spLocks noGrp="1"/>
          </p:cNvSpPr>
          <p:nvPr>
            <p:ph type="sldNum" sz="quarter" idx="5"/>
          </p:nvPr>
        </p:nvSpPr>
        <p:spPr/>
        <p:txBody>
          <a:bodyPr/>
          <a:lstStyle/>
          <a:p>
            <a:fld id="{DFC8D3BD-16F5-4302-A737-3E331227FE9F}" type="slidenum">
              <a:rPr lang="en-US" smtClean="0"/>
              <a:t>37</a:t>
            </a:fld>
            <a:endParaRPr lang="en-US"/>
          </a:p>
        </p:txBody>
      </p:sp>
    </p:spTree>
    <p:extLst>
      <p:ext uri="{BB962C8B-B14F-4D97-AF65-F5344CB8AC3E}">
        <p14:creationId xmlns:p14="http://schemas.microsoft.com/office/powerpoint/2010/main" val="13505460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D3905-480B-9FFA-F565-4FCEA838A7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1EBE6C-36E9-5132-F2F2-49EDF81B16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2F833D-8544-5332-2C73-20214B8D5A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E346A1-D85B-BA77-2620-597BC5E68BB1}"/>
              </a:ext>
            </a:extLst>
          </p:cNvPr>
          <p:cNvSpPr>
            <a:spLocks noGrp="1"/>
          </p:cNvSpPr>
          <p:nvPr>
            <p:ph type="sldNum" sz="quarter" idx="5"/>
          </p:nvPr>
        </p:nvSpPr>
        <p:spPr/>
        <p:txBody>
          <a:bodyPr/>
          <a:lstStyle/>
          <a:p>
            <a:fld id="{DFC8D3BD-16F5-4302-A737-3E331227FE9F}" type="slidenum">
              <a:rPr lang="en-US" smtClean="0"/>
              <a:t>38</a:t>
            </a:fld>
            <a:endParaRPr lang="en-US"/>
          </a:p>
        </p:txBody>
      </p:sp>
    </p:spTree>
    <p:extLst>
      <p:ext uri="{BB962C8B-B14F-4D97-AF65-F5344CB8AC3E}">
        <p14:creationId xmlns:p14="http://schemas.microsoft.com/office/powerpoint/2010/main" val="31377212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Describe how the curb cuts serve everyone. </a:t>
            </a:r>
          </a:p>
          <a:p>
            <a:endParaRPr lang="en-US"/>
          </a:p>
          <a:p>
            <a:r>
              <a:rPr lang="en-US"/>
              <a:t>For </a:t>
            </a:r>
            <a:r>
              <a:rPr lang="en-US" sz="1200" b="0" i="0" kern="1200">
                <a:solidFill>
                  <a:schemeClr val="tx1"/>
                </a:solidFill>
                <a:effectLst/>
                <a:latin typeface="+mn-lt"/>
                <a:ea typeface="+mn-ea"/>
                <a:cs typeface="+mn-cs"/>
              </a:rPr>
              <a:t>white cane users to scan for the change in elevation (drop-off) at a curb cut, textured surfaces, known as truncated domes were added. In 2001 (11 years after passage of the ADA) truncated domes became mandatory on all new or altered curb ramps. For the rest of us  the texture adds more stability when walking in slippery winter conditions. </a:t>
            </a:r>
            <a:endParaRPr lang="en-US"/>
          </a:p>
        </p:txBody>
      </p:sp>
      <p:sp>
        <p:nvSpPr>
          <p:cNvPr id="4" name="Slide Number Placeholder 3"/>
          <p:cNvSpPr>
            <a:spLocks noGrp="1"/>
          </p:cNvSpPr>
          <p:nvPr>
            <p:ph type="sldNum" sz="quarter" idx="5"/>
          </p:nvPr>
        </p:nvSpPr>
        <p:spPr/>
        <p:txBody>
          <a:bodyPr/>
          <a:lstStyle/>
          <a:p>
            <a:fld id="{DFC8D3BD-16F5-4302-A737-3E331227FE9F}" type="slidenum">
              <a:rPr lang="en-US" smtClean="0"/>
              <a:t>39</a:t>
            </a:fld>
            <a:endParaRPr lang="en-US"/>
          </a:p>
        </p:txBody>
      </p:sp>
    </p:spTree>
    <p:extLst>
      <p:ext uri="{BB962C8B-B14F-4D97-AF65-F5344CB8AC3E}">
        <p14:creationId xmlns:p14="http://schemas.microsoft.com/office/powerpoint/2010/main" val="4260159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47756-1F31-BB2A-7F2A-CDB3EE464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8CCD9-A8D1-A95A-D7F1-24563B13A4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93EBC9-7E5E-069C-5107-D2D9BA99DEC1}"/>
              </a:ext>
            </a:extLst>
          </p:cNvPr>
          <p:cNvSpPr>
            <a:spLocks noGrp="1"/>
          </p:cNvSpPr>
          <p:nvPr>
            <p:ph type="body" idx="1"/>
          </p:nvPr>
        </p:nvSpPr>
        <p:spPr/>
        <p:txBody>
          <a:bodyPr/>
          <a:lstStyle/>
          <a:p>
            <a:r>
              <a:rPr lang="en-US"/>
              <a:t>Disability pride as an example</a:t>
            </a:r>
          </a:p>
        </p:txBody>
      </p:sp>
      <p:sp>
        <p:nvSpPr>
          <p:cNvPr id="4" name="Slide Number Placeholder 3">
            <a:extLst>
              <a:ext uri="{FF2B5EF4-FFF2-40B4-BE49-F238E27FC236}">
                <a16:creationId xmlns:a16="http://schemas.microsoft.com/office/drawing/2014/main" id="{6B5314DF-5C6B-60DC-BDFC-FD4346B98C6A}"/>
              </a:ext>
            </a:extLst>
          </p:cNvPr>
          <p:cNvSpPr>
            <a:spLocks noGrp="1"/>
          </p:cNvSpPr>
          <p:nvPr>
            <p:ph type="sldNum" sz="quarter" idx="5"/>
          </p:nvPr>
        </p:nvSpPr>
        <p:spPr/>
        <p:txBody>
          <a:bodyPr/>
          <a:lstStyle/>
          <a:p>
            <a:fld id="{DFC8D3BD-16F5-4302-A737-3E331227FE9F}" type="slidenum">
              <a:rPr lang="en-US" smtClean="0"/>
              <a:t>40</a:t>
            </a:fld>
            <a:endParaRPr lang="en-US"/>
          </a:p>
        </p:txBody>
      </p:sp>
    </p:spTree>
    <p:extLst>
      <p:ext uri="{BB962C8B-B14F-4D97-AF65-F5344CB8AC3E}">
        <p14:creationId xmlns:p14="http://schemas.microsoft.com/office/powerpoint/2010/main" val="17415437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far left: "my learning disorder won't stop me finding my dream job when I leave school" </a:t>
            </a:r>
          </a:p>
          <a:p>
            <a:r>
              <a:rPr lang="en-US" dirty="0"/>
              <a:t>Image middle: "hire for attitude, train for skill. Connor's epilepsy certainly doesn't slow him down", </a:t>
            </a:r>
          </a:p>
          <a:p>
            <a:r>
              <a:rPr lang="en-US" dirty="0"/>
              <a:t>Image far right: "Being deaf and blind doesn't stop me making a difference to people's lives." </a:t>
            </a:r>
          </a:p>
          <a:p>
            <a:r>
              <a:rPr lang="en-US" dirty="0"/>
              <a:t>All three posters with the words "Can. Do.“</a:t>
            </a:r>
          </a:p>
          <a:p>
            <a:r>
              <a:rPr lang="en-US" dirty="0"/>
              <a:t>Important to focus on the strengths of individuals, not the deficits. People with disabilities bring insight, creativity, empathy, and unique skills (just like people without disabilities). </a:t>
            </a:r>
          </a:p>
          <a:p>
            <a:r>
              <a:rPr lang="en-US" dirty="0"/>
              <a:t>We have strengths and weaknesses.</a:t>
            </a:r>
          </a:p>
        </p:txBody>
      </p:sp>
      <p:sp>
        <p:nvSpPr>
          <p:cNvPr id="4" name="Slide Number Placeholder 3"/>
          <p:cNvSpPr>
            <a:spLocks noGrp="1"/>
          </p:cNvSpPr>
          <p:nvPr>
            <p:ph type="sldNum" sz="quarter" idx="5"/>
          </p:nvPr>
        </p:nvSpPr>
        <p:spPr/>
        <p:txBody>
          <a:bodyPr/>
          <a:lstStyle/>
          <a:p>
            <a:fld id="{DFC8D3BD-16F5-4302-A737-3E331227FE9F}" type="slidenum">
              <a:rPr lang="en-US" smtClean="0"/>
              <a:t>41</a:t>
            </a:fld>
            <a:endParaRPr lang="en-US"/>
          </a:p>
        </p:txBody>
      </p:sp>
    </p:spTree>
    <p:extLst>
      <p:ext uri="{BB962C8B-B14F-4D97-AF65-F5344CB8AC3E}">
        <p14:creationId xmlns:p14="http://schemas.microsoft.com/office/powerpoint/2010/main" val="3186197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C8D3BD-16F5-4302-A737-3E331227FE9F}" type="slidenum">
              <a:rPr lang="en-US" smtClean="0"/>
              <a:t>5</a:t>
            </a:fld>
            <a:endParaRPr lang="en-US" dirty="0"/>
          </a:p>
        </p:txBody>
      </p:sp>
    </p:spTree>
    <p:extLst>
      <p:ext uri="{BB962C8B-B14F-4D97-AF65-F5344CB8AC3E}">
        <p14:creationId xmlns:p14="http://schemas.microsoft.com/office/powerpoint/2010/main" val="414478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61039-7234-B64F-5C42-7048AAF043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F55377-0B3B-5D87-1DE7-F43B765F7B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080424-CE96-5B67-1CC9-408A81C1A9E3}"/>
              </a:ext>
            </a:extLst>
          </p:cNvPr>
          <p:cNvSpPr>
            <a:spLocks noGrp="1"/>
          </p:cNvSpPr>
          <p:nvPr>
            <p:ph type="body" idx="1"/>
          </p:nvPr>
        </p:nvSpPr>
        <p:spPr/>
        <p:txBody>
          <a:bodyPr/>
          <a:lstStyle/>
          <a:p>
            <a:r>
              <a:rPr lang="en-US" dirty="0"/>
              <a:t>Universal design: closed captions, curb cuts, etc.</a:t>
            </a:r>
          </a:p>
        </p:txBody>
      </p:sp>
      <p:sp>
        <p:nvSpPr>
          <p:cNvPr id="4" name="Slide Number Placeholder 3">
            <a:extLst>
              <a:ext uri="{FF2B5EF4-FFF2-40B4-BE49-F238E27FC236}">
                <a16:creationId xmlns:a16="http://schemas.microsoft.com/office/drawing/2014/main" id="{20EA557E-F254-E606-C8E4-B45AE85AEC74}"/>
              </a:ext>
            </a:extLst>
          </p:cNvPr>
          <p:cNvSpPr>
            <a:spLocks noGrp="1"/>
          </p:cNvSpPr>
          <p:nvPr>
            <p:ph type="sldNum" sz="quarter" idx="5"/>
          </p:nvPr>
        </p:nvSpPr>
        <p:spPr/>
        <p:txBody>
          <a:bodyPr/>
          <a:lstStyle/>
          <a:p>
            <a:fld id="{DFC8D3BD-16F5-4302-A737-3E331227FE9F}" type="slidenum">
              <a:rPr lang="en-US" smtClean="0"/>
              <a:t>42</a:t>
            </a:fld>
            <a:endParaRPr lang="en-US"/>
          </a:p>
        </p:txBody>
      </p:sp>
    </p:spTree>
    <p:extLst>
      <p:ext uri="{BB962C8B-B14F-4D97-AF65-F5344CB8AC3E}">
        <p14:creationId xmlns:p14="http://schemas.microsoft.com/office/powerpoint/2010/main" val="17611888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want to add an activity – find a document that is relevant for your group and select a few lines and match with the traps </a:t>
            </a:r>
            <a:r>
              <a:rPr lang="en-US"/>
              <a:t>and strategies. </a:t>
            </a:r>
          </a:p>
        </p:txBody>
      </p:sp>
      <p:sp>
        <p:nvSpPr>
          <p:cNvPr id="4" name="Slide Number Placeholder 3"/>
          <p:cNvSpPr>
            <a:spLocks noGrp="1"/>
          </p:cNvSpPr>
          <p:nvPr>
            <p:ph type="sldNum" sz="quarter" idx="5"/>
          </p:nvPr>
        </p:nvSpPr>
        <p:spPr/>
        <p:txBody>
          <a:bodyPr/>
          <a:lstStyle/>
          <a:p>
            <a:fld id="{DFC8D3BD-16F5-4302-A737-3E331227FE9F}" type="slidenum">
              <a:rPr lang="en-US" smtClean="0"/>
              <a:t>43</a:t>
            </a:fld>
            <a:endParaRPr lang="en-US"/>
          </a:p>
        </p:txBody>
      </p:sp>
    </p:spTree>
    <p:extLst>
      <p:ext uri="{BB962C8B-B14F-4D97-AF65-F5344CB8AC3E}">
        <p14:creationId xmlns:p14="http://schemas.microsoft.com/office/powerpoint/2010/main" val="395265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4840B-0294-2880-5D75-7BB3ACDA2E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DBEDDE-070C-CE06-9694-B91B6C0E6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F8F4D2-5F2E-3679-5006-131EDCC3C460}"/>
              </a:ext>
            </a:extLst>
          </p:cNvPr>
          <p:cNvSpPr>
            <a:spLocks noGrp="1"/>
          </p:cNvSpPr>
          <p:nvPr>
            <p:ph type="body" idx="1"/>
          </p:nvPr>
        </p:nvSpPr>
        <p:spPr/>
        <p:txBody>
          <a:bodyPr/>
          <a:lstStyle/>
          <a:p>
            <a:r>
              <a:rPr lang="en-US"/>
              <a:t>What are the traps? What doesn’t work about this?</a:t>
            </a:r>
          </a:p>
          <a:p>
            <a:endParaRPr lang="en-US"/>
          </a:p>
        </p:txBody>
      </p:sp>
      <p:sp>
        <p:nvSpPr>
          <p:cNvPr id="4" name="Slide Number Placeholder 3">
            <a:extLst>
              <a:ext uri="{FF2B5EF4-FFF2-40B4-BE49-F238E27FC236}">
                <a16:creationId xmlns:a16="http://schemas.microsoft.com/office/drawing/2014/main" id="{DBAA3AA7-22C3-C377-80F9-36A1FDC876EC}"/>
              </a:ext>
            </a:extLst>
          </p:cNvPr>
          <p:cNvSpPr>
            <a:spLocks noGrp="1"/>
          </p:cNvSpPr>
          <p:nvPr>
            <p:ph type="sldNum" sz="quarter" idx="5"/>
          </p:nvPr>
        </p:nvSpPr>
        <p:spPr/>
        <p:txBody>
          <a:bodyPr/>
          <a:lstStyle/>
          <a:p>
            <a:fld id="{DFC8D3BD-16F5-4302-A737-3E331227FE9F}" type="slidenum">
              <a:rPr lang="en-US" smtClean="0"/>
              <a:t>44</a:t>
            </a:fld>
            <a:endParaRPr lang="en-US"/>
          </a:p>
        </p:txBody>
      </p:sp>
    </p:spTree>
    <p:extLst>
      <p:ext uri="{BB962C8B-B14F-4D97-AF65-F5344CB8AC3E}">
        <p14:creationId xmlns:p14="http://schemas.microsoft.com/office/powerpoint/2010/main" val="17052577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What’s better?</a:t>
            </a:r>
          </a:p>
          <a:p>
            <a:endParaRPr lang="en-US"/>
          </a:p>
        </p:txBody>
      </p:sp>
      <p:sp>
        <p:nvSpPr>
          <p:cNvPr id="4" name="Slide Number Placeholder 3"/>
          <p:cNvSpPr>
            <a:spLocks noGrp="1"/>
          </p:cNvSpPr>
          <p:nvPr>
            <p:ph type="sldNum" sz="quarter" idx="5"/>
          </p:nvPr>
        </p:nvSpPr>
        <p:spPr/>
        <p:txBody>
          <a:bodyPr/>
          <a:lstStyle/>
          <a:p>
            <a:fld id="{DFC8D3BD-16F5-4302-A737-3E331227FE9F}" type="slidenum">
              <a:rPr lang="en-US" smtClean="0"/>
              <a:t>45</a:t>
            </a:fld>
            <a:endParaRPr lang="en-US"/>
          </a:p>
        </p:txBody>
      </p:sp>
    </p:spTree>
    <p:extLst>
      <p:ext uri="{BB962C8B-B14F-4D97-AF65-F5344CB8AC3E}">
        <p14:creationId xmlns:p14="http://schemas.microsoft.com/office/powerpoint/2010/main" val="1733802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BC0D3-BB42-28B0-4B04-E2DE41B5E0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C3A0BA-8F43-87CF-4AED-23615E26DB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BE161B-625A-1A03-C555-26EE7176EFB6}"/>
              </a:ext>
            </a:extLst>
          </p:cNvPr>
          <p:cNvSpPr>
            <a:spLocks noGrp="1"/>
          </p:cNvSpPr>
          <p:nvPr>
            <p:ph type="body" idx="1"/>
          </p:nvPr>
        </p:nvSpPr>
        <p:spPr/>
        <p:txBody>
          <a:bodyPr/>
          <a:lstStyle/>
          <a:p>
            <a:r>
              <a:rPr lang="en-US" dirty="0"/>
              <a:t>I usually read the first few lines of the pre out loud and fast with a “you get the idea” followed by focusing on the red highlighted content on the right. </a:t>
            </a:r>
          </a:p>
        </p:txBody>
      </p:sp>
      <p:sp>
        <p:nvSpPr>
          <p:cNvPr id="4" name="Slide Number Placeholder 3">
            <a:extLst>
              <a:ext uri="{FF2B5EF4-FFF2-40B4-BE49-F238E27FC236}">
                <a16:creationId xmlns:a16="http://schemas.microsoft.com/office/drawing/2014/main" id="{630DB657-FCC7-75C2-AD0C-957B8B7B27A3}"/>
              </a:ext>
            </a:extLst>
          </p:cNvPr>
          <p:cNvSpPr>
            <a:spLocks noGrp="1"/>
          </p:cNvSpPr>
          <p:nvPr>
            <p:ph type="sldNum" sz="quarter" idx="5"/>
          </p:nvPr>
        </p:nvSpPr>
        <p:spPr/>
        <p:txBody>
          <a:bodyPr/>
          <a:lstStyle/>
          <a:p>
            <a:fld id="{DFC8D3BD-16F5-4302-A737-3E331227FE9F}" type="slidenum">
              <a:rPr lang="en-US" smtClean="0"/>
              <a:t>46</a:t>
            </a:fld>
            <a:endParaRPr lang="en-US"/>
          </a:p>
        </p:txBody>
      </p:sp>
    </p:spTree>
    <p:extLst>
      <p:ext uri="{BB962C8B-B14F-4D97-AF65-F5344CB8AC3E}">
        <p14:creationId xmlns:p14="http://schemas.microsoft.com/office/powerpoint/2010/main" val="32810697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SIMPLE change – we all! Leading with the solution we already have. </a:t>
            </a:r>
          </a:p>
        </p:txBody>
      </p:sp>
      <p:sp>
        <p:nvSpPr>
          <p:cNvPr id="4" name="Slide Number Placeholder 3"/>
          <p:cNvSpPr>
            <a:spLocks noGrp="1"/>
          </p:cNvSpPr>
          <p:nvPr>
            <p:ph type="sldNum" sz="quarter" idx="5"/>
          </p:nvPr>
        </p:nvSpPr>
        <p:spPr/>
        <p:txBody>
          <a:bodyPr/>
          <a:lstStyle/>
          <a:p>
            <a:fld id="{DFC8D3BD-16F5-4302-A737-3E331227FE9F}" type="slidenum">
              <a:rPr lang="en-US" smtClean="0"/>
              <a:t>47</a:t>
            </a:fld>
            <a:endParaRPr lang="en-US"/>
          </a:p>
        </p:txBody>
      </p:sp>
    </p:spTree>
    <p:extLst>
      <p:ext uri="{BB962C8B-B14F-4D97-AF65-F5344CB8AC3E}">
        <p14:creationId xmlns:p14="http://schemas.microsoft.com/office/powerpoint/2010/main" val="24773140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WIHA slide</a:t>
            </a:r>
          </a:p>
          <a:p>
            <a:r>
              <a:rPr lang="en-US"/>
              <a:t>Healthy Aging grants issue brief. Given to legislators. An example of minor changes that can make a big impact.</a:t>
            </a:r>
          </a:p>
          <a:p>
            <a:r>
              <a:rPr lang="en-US"/>
              <a:t>Changes:</a:t>
            </a:r>
          </a:p>
          <a:p>
            <a:pPr marL="171450" indent="-171450">
              <a:buFont typeface="Arial"/>
              <a:buChar char="•"/>
            </a:pPr>
            <a:r>
              <a:rPr lang="en-US"/>
              <a:t>In the introduction, we start with a statement that connects all of us to aging (Us vs. Them), then goes into the statistic about the number of Wisconsinites over 60. Then states strategies to advance including the simple solution and call to action stated to close out the paragraph.</a:t>
            </a:r>
          </a:p>
          <a:p>
            <a:pPr marL="171450" indent="-171450">
              <a:buFont typeface="Arial"/>
              <a:buChar char="•"/>
            </a:pPr>
            <a:r>
              <a:rPr lang="en-US"/>
              <a:t>On the side bar, bolded the benefits of what the investment would accomplish. Then, instead of the alarming negative statistics highlighted (billions of dollars spent on falls and the high percentage of chronic conditions), we substituted the positive impact statistics (how our programs reduce falls by 31% and then the millions of dollars the programs save the state in healthcare costs). This draws attention to the opportunity instead of the problem.</a:t>
            </a:r>
          </a:p>
          <a:p>
            <a:endParaRPr lang="en-US"/>
          </a:p>
        </p:txBody>
      </p:sp>
      <p:sp>
        <p:nvSpPr>
          <p:cNvPr id="4" name="Slide Number Placeholder 3"/>
          <p:cNvSpPr>
            <a:spLocks noGrp="1"/>
          </p:cNvSpPr>
          <p:nvPr>
            <p:ph type="sldNum" sz="quarter" idx="5"/>
          </p:nvPr>
        </p:nvSpPr>
        <p:spPr/>
        <p:txBody>
          <a:bodyPr/>
          <a:lstStyle/>
          <a:p>
            <a:fld id="{DFC8D3BD-16F5-4302-A737-3E331227FE9F}" type="slidenum">
              <a:rPr lang="en-US" smtClean="0"/>
              <a:t>48</a:t>
            </a:fld>
            <a:endParaRPr lang="en-US"/>
          </a:p>
        </p:txBody>
      </p:sp>
    </p:spTree>
    <p:extLst>
      <p:ext uri="{BB962C8B-B14F-4D97-AF65-F5344CB8AC3E}">
        <p14:creationId xmlns:p14="http://schemas.microsoft.com/office/powerpoint/2010/main" val="39482088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Images – it’s ok to show someone in a wheelchair but show them engaging with others and participating in their community. </a:t>
            </a:r>
          </a:p>
          <a:p>
            <a:endParaRPr lang="en-US"/>
          </a:p>
        </p:txBody>
      </p:sp>
      <p:sp>
        <p:nvSpPr>
          <p:cNvPr id="4" name="Slide Number Placeholder 3"/>
          <p:cNvSpPr>
            <a:spLocks noGrp="1"/>
          </p:cNvSpPr>
          <p:nvPr>
            <p:ph type="sldNum" sz="quarter" idx="5"/>
          </p:nvPr>
        </p:nvSpPr>
        <p:spPr/>
        <p:txBody>
          <a:bodyPr/>
          <a:lstStyle/>
          <a:p>
            <a:fld id="{DFC8D3BD-16F5-4302-A737-3E331227FE9F}" type="slidenum">
              <a:rPr lang="en-US" smtClean="0"/>
              <a:t>49</a:t>
            </a:fld>
            <a:endParaRPr lang="en-US"/>
          </a:p>
        </p:txBody>
      </p:sp>
    </p:spTree>
    <p:extLst>
      <p:ext uri="{BB962C8B-B14F-4D97-AF65-F5344CB8AC3E}">
        <p14:creationId xmlns:p14="http://schemas.microsoft.com/office/powerpoint/2010/main" val="20374321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3366B-87E4-4F09-4A9D-C6A85A2ABC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3913E5-2A13-9027-D16B-17D313C35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9739B8-B420-611F-402A-16AEBE7039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276B43-0177-DDF1-B36E-091D0F2B2671}"/>
              </a:ext>
            </a:extLst>
          </p:cNvPr>
          <p:cNvSpPr>
            <a:spLocks noGrp="1"/>
          </p:cNvSpPr>
          <p:nvPr>
            <p:ph type="sldNum" sz="quarter" idx="5"/>
          </p:nvPr>
        </p:nvSpPr>
        <p:spPr/>
        <p:txBody>
          <a:bodyPr/>
          <a:lstStyle/>
          <a:p>
            <a:fld id="{DFC8D3BD-16F5-4302-A737-3E331227FE9F}" type="slidenum">
              <a:rPr lang="en-US" smtClean="0"/>
              <a:t>50</a:t>
            </a:fld>
            <a:endParaRPr lang="en-US"/>
          </a:p>
        </p:txBody>
      </p:sp>
    </p:spTree>
    <p:extLst>
      <p:ext uri="{BB962C8B-B14F-4D97-AF65-F5344CB8AC3E}">
        <p14:creationId xmlns:p14="http://schemas.microsoft.com/office/powerpoint/2010/main" val="27494453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invite you to join us on the journey to reframe aging and disability by engaging in learning and mindset shift and by adopting and integrating the resources and tools available through NCRA. Help us plan, disseminate and celebrate a new story for all </a:t>
            </a:r>
            <a:r>
              <a:rPr lang="en-US" err="1"/>
              <a:t>Wisconsites</a:t>
            </a:r>
            <a:r>
              <a:rPr lang="en-US"/>
              <a:t>! </a:t>
            </a:r>
          </a:p>
          <a:p>
            <a:endParaRPr lang="en-US"/>
          </a:p>
          <a:p>
            <a:endParaRPr lang="en-US"/>
          </a:p>
        </p:txBody>
      </p:sp>
      <p:sp>
        <p:nvSpPr>
          <p:cNvPr id="4" name="Slide Number Placeholder 3"/>
          <p:cNvSpPr>
            <a:spLocks noGrp="1"/>
          </p:cNvSpPr>
          <p:nvPr>
            <p:ph type="sldNum" sz="quarter" idx="5"/>
          </p:nvPr>
        </p:nvSpPr>
        <p:spPr/>
        <p:txBody>
          <a:bodyPr/>
          <a:lstStyle/>
          <a:p>
            <a:fld id="{DFC8D3BD-16F5-4302-A737-3E331227FE9F}" type="slidenum">
              <a:rPr lang="en-US" smtClean="0"/>
              <a:t>51</a:t>
            </a:fld>
            <a:endParaRPr lang="en-US"/>
          </a:p>
        </p:txBody>
      </p:sp>
    </p:spTree>
    <p:extLst>
      <p:ext uri="{BB962C8B-B14F-4D97-AF65-F5344CB8AC3E}">
        <p14:creationId xmlns:p14="http://schemas.microsoft.com/office/powerpoint/2010/main" val="2107240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Ageism is one of the most prevalent, least recognized, and tacitly normalized forms of stereotyping and prejudice within society.</a:t>
            </a:r>
          </a:p>
          <a:p>
            <a:endParaRPr lang="en-US" dirty="0"/>
          </a:p>
          <a:p>
            <a:r>
              <a:rPr lang="en-US" dirty="0"/>
              <a:t>A note: Much of the material I am sharing today leans toward aging, as the content is shared from our partners at the National Center to Reframe Aging. There is significant overlap in issues and strategies for the disability community. For one, everyone is aging including people with disabilities and secondly the real decline that often accompanies old, old age is definitely concerned with ageism and ableism.  I encourage us all to look for those messages that are translatable and I welcome thoughts about distinctions. </a:t>
            </a:r>
          </a:p>
          <a:p>
            <a:endParaRPr lang="en-US" dirty="0"/>
          </a:p>
        </p:txBody>
      </p:sp>
      <p:sp>
        <p:nvSpPr>
          <p:cNvPr id="4" name="Slide Number Placeholder 3"/>
          <p:cNvSpPr>
            <a:spLocks noGrp="1"/>
          </p:cNvSpPr>
          <p:nvPr>
            <p:ph type="sldNum" sz="quarter" idx="5"/>
          </p:nvPr>
        </p:nvSpPr>
        <p:spPr/>
        <p:txBody>
          <a:bodyPr/>
          <a:lstStyle/>
          <a:p>
            <a:fld id="{DFC8D3BD-16F5-4302-A737-3E331227FE9F}" type="slidenum">
              <a:rPr lang="en-US" smtClean="0"/>
              <a:t>6</a:t>
            </a:fld>
            <a:endParaRPr lang="en-US" dirty="0"/>
          </a:p>
        </p:txBody>
      </p:sp>
    </p:spTree>
    <p:extLst>
      <p:ext uri="{BB962C8B-B14F-4D97-AF65-F5344CB8AC3E}">
        <p14:creationId xmlns:p14="http://schemas.microsoft.com/office/powerpoint/2010/main" val="16317846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 To identify resources, prioritize activities and focus (e.g. professionals, media, general public)</a:t>
            </a:r>
          </a:p>
          <a:p>
            <a:r>
              <a:rPr lang="en-US"/>
              <a:t>2. To develop reframed resources, identify needs, etc. </a:t>
            </a:r>
          </a:p>
          <a:p>
            <a:r>
              <a:rPr lang="en-US"/>
              <a:t>3. Research based</a:t>
            </a:r>
          </a:p>
          <a:p>
            <a:r>
              <a:rPr lang="en-US"/>
              <a:t>4. Tied to the “long path” charge for the Long-Term Care Advisory Committee</a:t>
            </a:r>
          </a:p>
          <a:p>
            <a:endParaRPr lang="en-US"/>
          </a:p>
          <a:p>
            <a:r>
              <a:rPr lang="en-US"/>
              <a:t>Social movements typically take </a:t>
            </a:r>
            <a:r>
              <a:rPr lang="en-US" b="1">
                <a:effectLst/>
              </a:rPr>
              <a:t>decades or even centuries</a:t>
            </a:r>
            <a:r>
              <a:rPr lang="en-US" sz="1200" b="0" i="0" kern="1200">
                <a:solidFill>
                  <a:schemeClr val="tx1"/>
                </a:solidFill>
                <a:effectLst/>
                <a:latin typeface="+mn-lt"/>
                <a:ea typeface="+mn-ea"/>
                <a:cs typeface="+mn-cs"/>
              </a:rPr>
              <a:t> to achieve major, lasting, and transformative results. While rapid, smaller-scale policy changes can occur within a few years, fundamental shifts in societal norms, laws, or culture are slow, often requiring sustained efforts over many years.</a:t>
            </a:r>
            <a:endParaRPr lang="en-US"/>
          </a:p>
        </p:txBody>
      </p:sp>
      <p:sp>
        <p:nvSpPr>
          <p:cNvPr id="4" name="Slide Number Placeholder 3"/>
          <p:cNvSpPr>
            <a:spLocks noGrp="1"/>
          </p:cNvSpPr>
          <p:nvPr>
            <p:ph type="sldNum" sz="quarter" idx="5"/>
          </p:nvPr>
        </p:nvSpPr>
        <p:spPr/>
        <p:txBody>
          <a:bodyPr/>
          <a:lstStyle/>
          <a:p>
            <a:fld id="{DFC8D3BD-16F5-4302-A737-3E331227FE9F}" type="slidenum">
              <a:rPr lang="en-US" smtClean="0"/>
              <a:t>52</a:t>
            </a:fld>
            <a:endParaRPr lang="en-US"/>
          </a:p>
        </p:txBody>
      </p:sp>
    </p:spTree>
    <p:extLst>
      <p:ext uri="{BB962C8B-B14F-4D97-AF65-F5344CB8AC3E}">
        <p14:creationId xmlns:p14="http://schemas.microsoft.com/office/powerpoint/2010/main" val="28872060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want to add an activity – unhide this slide.</a:t>
            </a:r>
          </a:p>
        </p:txBody>
      </p:sp>
      <p:sp>
        <p:nvSpPr>
          <p:cNvPr id="4" name="Slide Number Placeholder 3"/>
          <p:cNvSpPr>
            <a:spLocks noGrp="1"/>
          </p:cNvSpPr>
          <p:nvPr>
            <p:ph type="sldNum" sz="quarter" idx="5"/>
          </p:nvPr>
        </p:nvSpPr>
        <p:spPr/>
        <p:txBody>
          <a:bodyPr/>
          <a:lstStyle/>
          <a:p>
            <a:fld id="{DFC8D3BD-16F5-4302-A737-3E331227FE9F}" type="slidenum">
              <a:rPr lang="en-US" smtClean="0"/>
              <a:t>53</a:t>
            </a:fld>
            <a:endParaRPr lang="en-US"/>
          </a:p>
        </p:txBody>
      </p:sp>
    </p:spTree>
    <p:extLst>
      <p:ext uri="{BB962C8B-B14F-4D97-AF65-F5344CB8AC3E}">
        <p14:creationId xmlns:p14="http://schemas.microsoft.com/office/powerpoint/2010/main" val="3895266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C8D3BD-16F5-4302-A737-3E331227FE9F}" type="slidenum">
              <a:rPr lang="en-US" smtClean="0"/>
              <a:t>54</a:t>
            </a:fld>
            <a:endParaRPr lang="en-US" dirty="0"/>
          </a:p>
        </p:txBody>
      </p:sp>
    </p:spTree>
    <p:extLst>
      <p:ext uri="{BB962C8B-B14F-4D97-AF65-F5344CB8AC3E}">
        <p14:creationId xmlns:p14="http://schemas.microsoft.com/office/powerpoint/2010/main" val="4254663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what we think of older adults as “frail” (our stereotype), then we might feel protective (the bubble wrap syndrome) or uninterested and from there we make decisions and act (discriminate). For example, many animal shelters and rescue organizations have age limits or guidelines for adopters, especially for older adults (over 65), though these vary widely; some limit seniors from adopting young pets due to concerns about the pet's lifespan. This is despite the fact that a succession plan would solve this concern and there are so many animals in shelters. </a:t>
            </a:r>
          </a:p>
          <a:p>
            <a:endParaRPr lang="en-US" dirty="0"/>
          </a:p>
          <a:p>
            <a:r>
              <a:rPr lang="en-US" dirty="0"/>
              <a:t>When people think of individuals with disabilities as “burdens” or “constantly needing help” (think-stereotype) then we may feel that it is “too much to demanding to accommodate” (feel-prejudice). This can lead to discriminatory actions, such as landlords refusing to rent to people with disabilities (act-discrimination) because they assume the person will cause damage, won’t be able to pay rent, or will need “too many accommodations.” These decisions ignore fair housing laws and overlook the fact that most accommodations are simple and low cost.</a:t>
            </a:r>
          </a:p>
          <a:p>
            <a:endParaRPr lang="en-US" dirty="0"/>
          </a:p>
          <a:p>
            <a:r>
              <a:rPr lang="en-US" dirty="0"/>
              <a:t>Interpersonal: Aren’t you too old to wear that?! You look great for your age!</a:t>
            </a:r>
          </a:p>
          <a:p>
            <a:r>
              <a:rPr lang="en-US" dirty="0"/>
              <a:t>Compassionate: Elderspeak – honey, sweetie, etc.</a:t>
            </a:r>
          </a:p>
          <a:p>
            <a:r>
              <a:rPr lang="en-US" dirty="0"/>
              <a:t>Systemic/Institutional: mandatory retirement</a:t>
            </a:r>
          </a:p>
          <a:p>
            <a:r>
              <a:rPr lang="en-US" dirty="0"/>
              <a:t>Self-directed: I’m too old for that! It’s just a normal pain that comes at my age.</a:t>
            </a:r>
          </a:p>
          <a:p>
            <a:r>
              <a:rPr lang="en-US" dirty="0"/>
              <a:t> </a:t>
            </a:r>
          </a:p>
          <a:p>
            <a:r>
              <a:rPr lang="en-US" dirty="0"/>
              <a:t>Notes for OTs or other helping professions (like Hospice): As OTs, people come to you when they are facing challenges. It can be easy to start creating an internal image of older people (injured, disabled, in need of help). This bias is affirmed every time you see another older patient. It is important to recognize this bias and know that there are many older adults that are NOT seeking care or dealing with injury, decline, etc. Also, it is important to recognize that those that are seeking care are so much more than their current situation and should not be defined by their need for assistance. </a:t>
            </a:r>
          </a:p>
          <a:p>
            <a:endParaRPr lang="en-US" dirty="0"/>
          </a:p>
          <a:p>
            <a:r>
              <a:rPr lang="en-US" dirty="0"/>
              <a:t>• We should never assume that some can or cannot do something because of their age. Each person should be treated as an individual. Functional ability is sourced in diagnosis and SDOH -- not age</a:t>
            </a:r>
          </a:p>
          <a:p>
            <a:endParaRPr lang="en-US" dirty="0"/>
          </a:p>
          <a:p>
            <a:r>
              <a:rPr lang="en-US" dirty="0"/>
              <a:t>• In reference to internal ageism, many (if not all) of the patients they see will have some level of internalized ageism, which may impact their motivation for therapy. OTs (and other medical professionals) have a great opportunity to educate their patients about ageism and the impacts of positive thoughts about aging. There is often time during appointments (while exercises are happening) for these conversations and can improve patients’ self-worth AND potential for success within therapy. How that education is delivered is critical. How do we impart new information without an underlying tone of “you’re doing it wrong”. MI principles here are helpful. What do you know about ageism? How do you experience it? Can I share somethings I’ve been learning?</a:t>
            </a:r>
          </a:p>
          <a:p>
            <a:endParaRPr lang="en-US" dirty="0"/>
          </a:p>
          <a:p>
            <a:r>
              <a:rPr lang="en-US" sz="1200" b="0" i="0" kern="1200" dirty="0">
                <a:solidFill>
                  <a:schemeClr val="tx1"/>
                </a:solidFill>
                <a:effectLst/>
                <a:latin typeface="+mn-lt"/>
                <a:ea typeface="+mn-ea"/>
                <a:cs typeface="+mn-cs"/>
              </a:rPr>
              <a:t>Specifically, experts recommended the following solutions:</a:t>
            </a:r>
          </a:p>
          <a:p>
            <a:r>
              <a:rPr lang="en-US" sz="1200" b="0" i="0" kern="1200" dirty="0">
                <a:solidFill>
                  <a:schemeClr val="tx1"/>
                </a:solidFill>
                <a:effectLst/>
                <a:latin typeface="+mn-lt"/>
                <a:ea typeface="+mn-ea"/>
                <a:cs typeface="+mn-cs"/>
              </a:rPr>
              <a:t>1.</a:t>
            </a:r>
          </a:p>
          <a:p>
            <a:r>
              <a:rPr lang="en-US" sz="1200" b="0" i="0" kern="1200" dirty="0">
                <a:solidFill>
                  <a:schemeClr val="tx1"/>
                </a:solidFill>
                <a:effectLst/>
                <a:latin typeface="+mn-lt"/>
                <a:ea typeface="+mn-ea"/>
                <a:cs typeface="+mn-cs"/>
              </a:rPr>
              <a:t>Workplace policies should be restructured to allow people to work longer and with a greater degree of flexibility. These accommodations should extend not only to older adults, but to those in elder caregiving positions as well.</a:t>
            </a:r>
          </a:p>
          <a:p>
            <a:r>
              <a:rPr lang="en-US" sz="1200" b="0" i="0" kern="1200" dirty="0">
                <a:solidFill>
                  <a:schemeClr val="tx1"/>
                </a:solidFill>
                <a:effectLst/>
                <a:latin typeface="+mn-lt"/>
                <a:ea typeface="+mn-ea"/>
                <a:cs typeface="+mn-cs"/>
              </a:rPr>
              <a:t>2.</a:t>
            </a:r>
          </a:p>
          <a:p>
            <a:r>
              <a:rPr lang="en-US" sz="1200" b="0" i="0" kern="1200" dirty="0">
                <a:solidFill>
                  <a:schemeClr val="tx1"/>
                </a:solidFill>
                <a:effectLst/>
                <a:latin typeface="+mn-lt"/>
                <a:ea typeface="+mn-ea"/>
                <a:cs typeface="+mn-cs"/>
              </a:rPr>
              <a:t>Public spending must be made more efficient to accommodate the aging demographic shift and provide for the health care and retirement income security needs of older adults.</a:t>
            </a:r>
          </a:p>
          <a:p>
            <a:r>
              <a:rPr lang="en-US" sz="1200" b="0" i="0" kern="1200" dirty="0">
                <a:solidFill>
                  <a:schemeClr val="tx1"/>
                </a:solidFill>
                <a:effectLst/>
                <a:latin typeface="+mn-lt"/>
                <a:ea typeface="+mn-ea"/>
                <a:cs typeface="+mn-cs"/>
              </a:rPr>
              <a:t>3.</a:t>
            </a:r>
          </a:p>
          <a:p>
            <a:r>
              <a:rPr lang="en-US" sz="1200" b="0" i="0" kern="1200" dirty="0">
                <a:solidFill>
                  <a:schemeClr val="tx1"/>
                </a:solidFill>
                <a:effectLst/>
                <a:latin typeface="+mn-lt"/>
                <a:ea typeface="+mn-ea"/>
                <a:cs typeface="+mn-cs"/>
              </a:rPr>
              <a:t>Patterns of ageist discrimination need to be addressed so that older Americans can fully contribute to our civic and economic life.</a:t>
            </a:r>
          </a:p>
          <a:p>
            <a:r>
              <a:rPr lang="en-US" sz="1200" b="0" i="0" kern="1200" dirty="0">
                <a:solidFill>
                  <a:schemeClr val="tx1"/>
                </a:solidFill>
                <a:effectLst/>
                <a:latin typeface="+mn-lt"/>
                <a:ea typeface="+mn-ea"/>
                <a:cs typeface="+mn-cs"/>
              </a:rPr>
              <a:t>4.</a:t>
            </a:r>
          </a:p>
          <a:p>
            <a:r>
              <a:rPr lang="en-US" sz="1200" b="0" i="0" kern="1200" dirty="0">
                <a:solidFill>
                  <a:schemeClr val="tx1"/>
                </a:solidFill>
                <a:effectLst/>
                <a:latin typeface="+mn-lt"/>
                <a:ea typeface="+mn-ea"/>
                <a:cs typeface="+mn-cs"/>
              </a:rPr>
              <a:t>Alongside other policy initiatives, Social Security must be strengthened to ensure retirement income security.</a:t>
            </a:r>
          </a:p>
          <a:p>
            <a:r>
              <a:rPr lang="en-US" sz="1200" b="0" i="0" kern="1200" dirty="0">
                <a:solidFill>
                  <a:schemeClr val="tx1"/>
                </a:solidFill>
                <a:effectLst/>
                <a:latin typeface="+mn-lt"/>
                <a:ea typeface="+mn-ea"/>
                <a:cs typeface="+mn-cs"/>
              </a:rPr>
              <a:t>5.</a:t>
            </a:r>
          </a:p>
          <a:p>
            <a:r>
              <a:rPr lang="en-US" sz="1200" b="0" i="0" kern="1200" dirty="0">
                <a:solidFill>
                  <a:schemeClr val="tx1"/>
                </a:solidFill>
                <a:effectLst/>
                <a:latin typeface="+mn-lt"/>
                <a:ea typeface="+mn-ea"/>
                <a:cs typeface="+mn-cs"/>
              </a:rPr>
              <a:t>The nation needs to expand a well-prepared health care and geriatric workforce, and address the growing need for long-term care.</a:t>
            </a:r>
          </a:p>
          <a:p>
            <a:r>
              <a:rPr lang="en-US" sz="1200" b="0" i="0" kern="1200" dirty="0">
                <a:solidFill>
                  <a:schemeClr val="tx1"/>
                </a:solidFill>
                <a:effectLst/>
                <a:latin typeface="+mn-lt"/>
                <a:ea typeface="+mn-ea"/>
                <a:cs typeface="+mn-cs"/>
              </a:rPr>
              <a:t>6.</a:t>
            </a:r>
          </a:p>
          <a:p>
            <a:r>
              <a:rPr lang="en-US" sz="1200" b="0" i="0" kern="1200" dirty="0">
                <a:solidFill>
                  <a:schemeClr val="tx1"/>
                </a:solidFill>
                <a:effectLst/>
                <a:latin typeface="+mn-lt"/>
                <a:ea typeface="+mn-ea"/>
                <a:cs typeface="+mn-cs"/>
              </a:rPr>
              <a:t>Better institutional and social supports must be provided for the more than 40 million people in the United States who provide unpaid care to family members and loved ones.</a:t>
            </a:r>
          </a:p>
          <a:p>
            <a:r>
              <a:rPr lang="en-US" sz="1200" b="0" i="0" kern="1200" dirty="0">
                <a:solidFill>
                  <a:schemeClr val="tx1"/>
                </a:solidFill>
                <a:effectLst/>
                <a:latin typeface="+mn-lt"/>
                <a:ea typeface="+mn-ea"/>
                <a:cs typeface="+mn-cs"/>
              </a:rPr>
              <a:t>7.</a:t>
            </a:r>
          </a:p>
          <a:p>
            <a:r>
              <a:rPr lang="en-US" sz="1200" b="0" i="0" kern="1200" dirty="0">
                <a:solidFill>
                  <a:schemeClr val="tx1"/>
                </a:solidFill>
                <a:effectLst/>
                <a:latin typeface="+mn-lt"/>
                <a:ea typeface="+mn-ea"/>
                <a:cs typeface="+mn-cs"/>
              </a:rPr>
              <a:t>Greater investments must be made in research to better understand both the aging process and the implications of an aging population for our society.</a:t>
            </a:r>
          </a:p>
          <a:p>
            <a:endParaRPr lang="en-US" dirty="0"/>
          </a:p>
          <a:p>
            <a:endParaRPr lang="en-US" dirty="0"/>
          </a:p>
        </p:txBody>
      </p:sp>
      <p:sp>
        <p:nvSpPr>
          <p:cNvPr id="4" name="Slide Number Placeholder 3"/>
          <p:cNvSpPr>
            <a:spLocks noGrp="1"/>
          </p:cNvSpPr>
          <p:nvPr>
            <p:ph type="sldNum" sz="quarter" idx="5"/>
          </p:nvPr>
        </p:nvSpPr>
        <p:spPr/>
        <p:txBody>
          <a:bodyPr/>
          <a:lstStyle/>
          <a:p>
            <a:fld id="{DFC8D3BD-16F5-4302-A737-3E331227FE9F}" type="slidenum">
              <a:rPr lang="en-US" smtClean="0"/>
              <a:t>7</a:t>
            </a:fld>
            <a:endParaRPr lang="en-US" dirty="0"/>
          </a:p>
        </p:txBody>
      </p:sp>
    </p:spTree>
    <p:extLst>
      <p:ext uri="{BB962C8B-B14F-4D97-AF65-F5344CB8AC3E}">
        <p14:creationId xmlns:p14="http://schemas.microsoft.com/office/powerpoint/2010/main" val="2039787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2022 study found that for adults age 50-80 </a:t>
            </a:r>
            <a:r>
              <a:rPr lang="en-US" sz="1200" b="1" dirty="0"/>
              <a:t>93.4% regularly experienced </a:t>
            </a:r>
            <a:r>
              <a:rPr lang="en-US" sz="1200" dirty="0"/>
              <a:t>one or more forms of ageism.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Citation: </a:t>
            </a:r>
            <a:r>
              <a:rPr lang="en-US" sz="1200" b="0" i="0" u="none" strike="noStrike" kern="1200" baseline="0" dirty="0">
                <a:solidFill>
                  <a:schemeClr val="tx1"/>
                </a:solidFill>
                <a:latin typeface="+mn-lt"/>
                <a:ea typeface="+mn-ea"/>
                <a:cs typeface="+mn-cs"/>
              </a:rPr>
              <a:t>Allen, J.O., Solway, E., Kirch, M., Singer, D., Kullgren, J.T., Moise, V., &amp; Malani, P.N. (2022) Experiences of everyday ageism and the health of older US adults. JAMA Open Network 5(6), e2217240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2022 study of 2,035 adults ages 50-80 found </a:t>
            </a:r>
            <a:r>
              <a:rPr lang="en-US" sz="1200" b="1" dirty="0"/>
              <a:t>93.4% regularly experienced </a:t>
            </a:r>
            <a:r>
              <a:rPr lang="en-US" sz="1200" dirty="0"/>
              <a:t>one or more forms of “everyday ageism”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Gena Davis Institute </a:t>
            </a:r>
            <a:r>
              <a:rPr lang="en-US" dirty="0">
                <a:hlinkClick r:id="rId3"/>
              </a:rPr>
              <a:t>Beyond the Stereotypes: The Reality of Aging Women in Films page - Geena Davis Institute</a:t>
            </a:r>
            <a:r>
              <a:rPr lang="en-US" dirty="0"/>
              <a:t>  and t</a:t>
            </a:r>
            <a:r>
              <a:rPr lang="en-US" sz="1200" b="0" i="0" kern="1200" dirty="0">
                <a:solidFill>
                  <a:schemeClr val="tx1"/>
                </a:solidFill>
                <a:effectLst/>
                <a:latin typeface="+mn-lt"/>
                <a:ea typeface="+mn-ea"/>
                <a:cs typeface="+mn-cs"/>
              </a:rPr>
              <a:t>he 2020 report “</a:t>
            </a:r>
            <a:r>
              <a:rPr lang="en-US" sz="1200" b="0" i="0" u="none" strike="noStrike" kern="1200" dirty="0">
                <a:solidFill>
                  <a:schemeClr val="tx1"/>
                </a:solidFill>
                <a:effectLst/>
                <a:latin typeface="+mn-lt"/>
                <a:ea typeface="+mn-ea"/>
                <a:cs typeface="+mn-cs"/>
                <a:hlinkClick r:id="rId4"/>
              </a:rPr>
              <a:t>Frail, Frumpy and Forgotten</a:t>
            </a:r>
            <a:r>
              <a:rPr lang="en-US" sz="1200" b="0" i="0" kern="1200" dirty="0">
                <a:solidFill>
                  <a:schemeClr val="tx1"/>
                </a:solidFill>
                <a:effectLst/>
                <a:latin typeface="+mn-lt"/>
                <a:ea typeface="+mn-ea"/>
                <a:cs typeface="+mn-cs"/>
              </a:rPr>
              <a:t>” from the Geena Davis Institute (with USC Viterbi School of Engineering and TENA)</a:t>
            </a:r>
            <a:endParaRPr lang="en-US" sz="1200" dirty="0"/>
          </a:p>
          <a:p>
            <a:endParaRPr lang="en-US" dirty="0"/>
          </a:p>
        </p:txBody>
      </p:sp>
      <p:sp>
        <p:nvSpPr>
          <p:cNvPr id="4" name="Slide Number Placeholder 3"/>
          <p:cNvSpPr>
            <a:spLocks noGrp="1"/>
          </p:cNvSpPr>
          <p:nvPr>
            <p:ph type="sldNum" sz="quarter" idx="5"/>
          </p:nvPr>
        </p:nvSpPr>
        <p:spPr/>
        <p:txBody>
          <a:bodyPr/>
          <a:lstStyle/>
          <a:p>
            <a:fld id="{DFC8D3BD-16F5-4302-A737-3E331227FE9F}" type="slidenum">
              <a:rPr lang="en-US" smtClean="0"/>
              <a:t>8</a:t>
            </a:fld>
            <a:endParaRPr lang="en-US" dirty="0"/>
          </a:p>
        </p:txBody>
      </p:sp>
    </p:spTree>
    <p:extLst>
      <p:ext uri="{BB962C8B-B14F-4D97-AF65-F5344CB8AC3E}">
        <p14:creationId xmlns:p14="http://schemas.microsoft.com/office/powerpoint/2010/main" val="2842611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the next slide – We need to qualify that many of the slides lean toward the ageism side of the equation. That is partially because we have spent the last year working with the National Center to Reframe Aging and partially because there is less complimentary content in the disability literature. </a:t>
            </a:r>
          </a:p>
          <a:p>
            <a:endParaRPr lang="en-US" dirty="0"/>
          </a:p>
        </p:txBody>
      </p:sp>
      <p:sp>
        <p:nvSpPr>
          <p:cNvPr id="4" name="Slide Number Placeholder 3"/>
          <p:cNvSpPr>
            <a:spLocks noGrp="1"/>
          </p:cNvSpPr>
          <p:nvPr>
            <p:ph type="sldNum" sz="quarter" idx="5"/>
          </p:nvPr>
        </p:nvSpPr>
        <p:spPr/>
        <p:txBody>
          <a:bodyPr/>
          <a:lstStyle/>
          <a:p>
            <a:fld id="{DFC8D3BD-16F5-4302-A737-3E331227FE9F}" type="slidenum">
              <a:rPr lang="en-US" smtClean="0"/>
              <a:t>9</a:t>
            </a:fld>
            <a:endParaRPr lang="en-US" dirty="0"/>
          </a:p>
        </p:txBody>
      </p:sp>
    </p:spTree>
    <p:extLst>
      <p:ext uri="{BB962C8B-B14F-4D97-AF65-F5344CB8AC3E}">
        <p14:creationId xmlns:p14="http://schemas.microsoft.com/office/powerpoint/2010/main" val="447445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 of people age 50 and over identify as a person with a disability, according to findings from the </a:t>
            </a:r>
            <a:r>
              <a:rPr lang="en-US" dirty="0">
                <a:hlinkClick r:id="rId3"/>
              </a:rPr>
              <a:t>National Poll on Healthy Aging</a:t>
            </a:r>
            <a:r>
              <a:rPr lang="en-US" dirty="0"/>
              <a:t>, based at the University of Michigan Institute for Healthcare Policy and Innovation.  </a:t>
            </a:r>
          </a:p>
          <a:p>
            <a:r>
              <a:rPr lang="en-US" dirty="0"/>
              <a:t>But, the poll suggests, half of older adults may legally qualify as a person with a disability because of a physical or mental condition, and thus be entitled to protections and accommodations, even if they don’t identify as disabled. This may be especially true among those aged 65 and up. </a:t>
            </a:r>
          </a:p>
          <a:p>
            <a:endParaRPr lang="en-US" dirty="0"/>
          </a:p>
        </p:txBody>
      </p:sp>
      <p:sp>
        <p:nvSpPr>
          <p:cNvPr id="4" name="Slide Number Placeholder 3"/>
          <p:cNvSpPr>
            <a:spLocks noGrp="1"/>
          </p:cNvSpPr>
          <p:nvPr>
            <p:ph type="sldNum" sz="quarter" idx="5"/>
          </p:nvPr>
        </p:nvSpPr>
        <p:spPr/>
        <p:txBody>
          <a:bodyPr/>
          <a:lstStyle/>
          <a:p>
            <a:fld id="{DFC8D3BD-16F5-4302-A737-3E331227FE9F}" type="slidenum">
              <a:rPr lang="en-US" smtClean="0"/>
              <a:t>10</a:t>
            </a:fld>
            <a:endParaRPr lang="en-US" dirty="0"/>
          </a:p>
        </p:txBody>
      </p:sp>
    </p:spTree>
    <p:extLst>
      <p:ext uri="{BB962C8B-B14F-4D97-AF65-F5344CB8AC3E}">
        <p14:creationId xmlns:p14="http://schemas.microsoft.com/office/powerpoint/2010/main" val="3241561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11A471-DF39-41DF-B679-B3295305871A}"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1389015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11A471-DF39-41DF-B679-B3295305871A}"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2584382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11A471-DF39-41DF-B679-B3295305871A}"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3DEC4-55BA-478F-BEAA-BE78A87A57B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39330632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11A471-DF39-41DF-B679-B3295305871A}"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140335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11A471-DF39-41DF-B679-B3295305871A}"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3DEC4-55BA-478F-BEAA-BE78A87A57B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88053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11A471-DF39-41DF-B679-B3295305871A}"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4235396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11A471-DF39-41DF-B679-B3295305871A}"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3995474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11A471-DF39-41DF-B679-B3295305871A}"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4224704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11A471-DF39-41DF-B679-B3295305871A}"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4057571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11A471-DF39-41DF-B679-B3295305871A}"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2894496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11A471-DF39-41DF-B679-B3295305871A}"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1346041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11A471-DF39-41DF-B679-B3295305871A}" type="datetimeFigureOut">
              <a:rPr lang="en-US" smtClean="0"/>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731746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1311A471-DF39-41DF-B679-B3295305871A}"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1740196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11A471-DF39-41DF-B679-B3295305871A}" type="datetimeFigureOut">
              <a:rPr lang="en-US" smtClean="0"/>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4284728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311A471-DF39-41DF-B679-B3295305871A}"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3160076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11A471-DF39-41DF-B679-B3295305871A}"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13DEC4-55BA-478F-BEAA-BE78A87A57B8}" type="slidenum">
              <a:rPr lang="en-US" smtClean="0"/>
              <a:t>‹#›</a:t>
            </a:fld>
            <a:endParaRPr lang="en-US"/>
          </a:p>
        </p:txBody>
      </p:sp>
    </p:spTree>
    <p:extLst>
      <p:ext uri="{BB962C8B-B14F-4D97-AF65-F5344CB8AC3E}">
        <p14:creationId xmlns:p14="http://schemas.microsoft.com/office/powerpoint/2010/main" val="144625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311A471-DF39-41DF-B679-B3295305871A}" type="datetimeFigureOut">
              <a:rPr lang="en-US" smtClean="0"/>
              <a:t>8/14/2026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313DEC4-55BA-478F-BEAA-BE78A87A57B8}" type="slidenum">
              <a:rPr lang="en-US" smtClean="0"/>
              <a:t>‹#›</a:t>
            </a:fld>
            <a:endParaRPr lang="en-US"/>
          </a:p>
        </p:txBody>
      </p:sp>
    </p:spTree>
    <p:extLst>
      <p:ext uri="{BB962C8B-B14F-4D97-AF65-F5344CB8AC3E}">
        <p14:creationId xmlns:p14="http://schemas.microsoft.com/office/powerpoint/2010/main" val="38595451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medresearch.umich.edu/labs-departments/centers/cdhw"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20.jpe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www.google.com/search?q=jane+fonda+and+ashton+applewhite+sunday+morning+interview&amp;sca_esv=760e5d65b7c9552a&amp;sxsrf=AE3TifMUX0M3WSk2FQR_td-iAzYUZj15TA%3A1767800786888&amp;source=hp&amp;ei=0n9eadz9M7PiwN4PmpfBgQQ&amp;iflsig=AOw8s4IAAAAAaV6N4nU_KXvAuYuhYDhallqDyN9OLebn&amp;oq=Jane+Fonda+and+Ashton+Applewhite+Sunday+Morning&amp;gs_lp=Egdnd3Mtd2l6Ii9KYW5lIEZvbmRhIGFuZCBBc2h0b24gQXBwbGV3aGl0ZSBTdW5kYXkgTW9ybmluZyoCCAAyBRAhGKABMgUQIRigATIFECEYoAEyBRAhGKABMgUQIRirAjIFECEYqwIyBRAhGKsCSJqzBVAAWNOjBXAEeACQAQCYAb4BoAGRN6oBBDAuNTG4AQHIAQD4AQGYAjegAqA4wgIEECMYJ8ICBBAuGCfCAgoQIxjwBRjJAhgnwgILEAAYgAQYigUYkQLCAg4QLhiABBiKBRixAxiDAcICCxAAGIAEGLEDGIMBwgILEC4YgAQYxwEY0QPCAgsQLhiABBiKBRiRAsICDhAAGIAEGIoFGLEDGIMBwgILEC4YgAQYsQMYgwHCAg4QLhiABBixAxjHARjRA8ICBRAuGIAEwgIIEC4YgAQYsQPCAgoQABiABBgUGIcCwgIEEAAYA8ICDRAAGIAEGBQYhwIYsQPCAggQLhixAxiABMICCBAAGIAEGLEDwgIFEAAYgATCAgYQABgWGB7CAgsQABiABBiKBRiGA8ICCBAAGIkFGKIEwgIIEAAYgAQYogTCAgUQABjvBcICBxAhGAoYoAGYAwCSBwQ0LjUxoAeQkQOyBwQwLjUxuAeXOMIHBzE4LjM0LjPIB1GACAE&amp;sclient=gws-wiz#fpstate=ive&amp;vld=cid:3a0ec5b8,vid:KQXAJRY6XYs,st:0"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reframingaging.org/"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hyperlink" Target="https://www.reframingaging.or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hyperlink" Target="https://www.nytimes.com/2026/04/21/opinion/ageism-gerontacracy-america.html?unlocked_article_code=1.c1A.OBGZ.lPXu9NFI1ED2&amp;smid=url-share"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hyperlink" Target="https://www.reframingaging.org/"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reframingaging.org/"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www.reframingaging.org/" TargetMode="External"/><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iha.wufoo.com/forms/w152jg3f0s6pwd6/"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microsoft.com/office/2018/10/relationships/comments" Target="../comments/modernComment_134_44D8145B.xml"/><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dhs.wisconsin.gov/dph/badr.htm" TargetMode="External"/><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https://wihealthyaging.org/for-professionals/initiative-resources/reframing/" TargetMode="External"/><Relationship Id="rId2" Type="http://schemas.openxmlformats.org/officeDocument/2006/relationships/notesSlide" Target="../notesSlides/notesSlide49.xm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1.png"/></Relationships>
</file>

<file path=ppt/slides/_rels/slide52.xml.rels><?xml version="1.0" encoding="UTF-8" standalone="yes"?>
<Relationships xmlns="http://schemas.openxmlformats.org/package/2006/relationships"><Relationship Id="rId3" Type="http://schemas.openxmlformats.org/officeDocument/2006/relationships/hyperlink" Target="https://wihealthyaging.org/for-professionals/initiative-resources/reframing/" TargetMode="External"/><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microsoft.com/office/2018/10/relationships/comments" Target="../comments/modernComment_133_D4EAE0EE.xml"/><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hyperlink" Target="mailto:helen.sampson@dhs.wisconsin.gov" TargetMode="External"/><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hyperlink" Target="https://doi.org/10.1037/a003687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hyperlink" Target="https://youtu.be/GjgX5OPdyRA"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AA52E-F2C1-617C-169B-A7A36B79FB17}"/>
              </a:ext>
            </a:extLst>
          </p:cNvPr>
          <p:cNvSpPr>
            <a:spLocks noGrp="1"/>
          </p:cNvSpPr>
          <p:nvPr>
            <p:ph type="ctrTitle"/>
          </p:nvPr>
        </p:nvSpPr>
        <p:spPr>
          <a:xfrm>
            <a:off x="1790700" y="840908"/>
            <a:ext cx="6321253" cy="1646302"/>
          </a:xfrm>
        </p:spPr>
        <p:txBody>
          <a:bodyPr/>
          <a:lstStyle/>
          <a:p>
            <a:pPr algn="l"/>
            <a:r>
              <a:rPr lang="en-US" b="1" dirty="0">
                <a:solidFill>
                  <a:srgbClr val="592363"/>
                </a:solidFill>
              </a:rPr>
              <a:t>Reframing Aging and Disability</a:t>
            </a:r>
          </a:p>
        </p:txBody>
      </p:sp>
      <p:pic>
        <p:nvPicPr>
          <p:cNvPr id="4" name="Picture 3" descr="Logo: &quot;Reframing Aging and Disability in Wisconsin&quot; surrounded by an conversation call out in an ombré of purple to orange. ">
            <a:extLst>
              <a:ext uri="{FF2B5EF4-FFF2-40B4-BE49-F238E27FC236}">
                <a16:creationId xmlns:a16="http://schemas.microsoft.com/office/drawing/2014/main" id="{389B6707-A75E-D7E6-F88C-D5BD17300052}"/>
              </a:ext>
            </a:extLst>
          </p:cNvPr>
          <p:cNvPicPr>
            <a:picLocks noChangeAspect="1"/>
          </p:cNvPicPr>
          <p:nvPr/>
        </p:nvPicPr>
        <p:blipFill>
          <a:blip r:embed="rId3"/>
          <a:stretch>
            <a:fillRect/>
          </a:stretch>
        </p:blipFill>
        <p:spPr>
          <a:xfrm>
            <a:off x="1790700" y="2851553"/>
            <a:ext cx="3657600" cy="3381375"/>
          </a:xfrm>
          <a:prstGeom prst="rect">
            <a:avLst/>
          </a:prstGeom>
        </p:spPr>
      </p:pic>
    </p:spTree>
    <p:extLst>
      <p:ext uri="{BB962C8B-B14F-4D97-AF65-F5344CB8AC3E}">
        <p14:creationId xmlns:p14="http://schemas.microsoft.com/office/powerpoint/2010/main" val="2719571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34C58-A413-65A9-4B58-69EF1AB097F0}"/>
              </a:ext>
            </a:extLst>
          </p:cNvPr>
          <p:cNvSpPr>
            <a:spLocks noGrp="1"/>
          </p:cNvSpPr>
          <p:nvPr>
            <p:ph type="title"/>
          </p:nvPr>
        </p:nvSpPr>
        <p:spPr>
          <a:xfrm>
            <a:off x="677334" y="305845"/>
            <a:ext cx="8596668" cy="692075"/>
          </a:xfrm>
        </p:spPr>
        <p:txBody>
          <a:bodyPr/>
          <a:lstStyle/>
          <a:p>
            <a:r>
              <a:rPr lang="en-US" b="1" dirty="0">
                <a:solidFill>
                  <a:srgbClr val="7030A0"/>
                </a:solidFill>
              </a:rPr>
              <a:t>The Intersection of Age and Disability</a:t>
            </a:r>
          </a:p>
        </p:txBody>
      </p:sp>
      <p:sp>
        <p:nvSpPr>
          <p:cNvPr id="3" name="Content Placeholder 2">
            <a:extLst>
              <a:ext uri="{FF2B5EF4-FFF2-40B4-BE49-F238E27FC236}">
                <a16:creationId xmlns:a16="http://schemas.microsoft.com/office/drawing/2014/main" id="{A6E6A963-84DB-BD04-6C42-45012A74273D}"/>
              </a:ext>
            </a:extLst>
          </p:cNvPr>
          <p:cNvSpPr>
            <a:spLocks noGrp="1"/>
          </p:cNvSpPr>
          <p:nvPr>
            <p:ph sz="half" idx="1"/>
          </p:nvPr>
        </p:nvSpPr>
        <p:spPr>
          <a:xfrm>
            <a:off x="677334" y="1484555"/>
            <a:ext cx="4184035" cy="4556806"/>
          </a:xfrm>
        </p:spPr>
        <p:txBody>
          <a:bodyPr>
            <a:noAutofit/>
          </a:bodyPr>
          <a:lstStyle/>
          <a:p>
            <a:pPr marL="0" indent="0">
              <a:buNone/>
            </a:pPr>
            <a:r>
              <a:rPr lang="en-US" sz="2400" b="1" dirty="0"/>
              <a:t>19% </a:t>
            </a:r>
            <a:r>
              <a:rPr lang="en-US" sz="2400" dirty="0"/>
              <a:t>of people age 50 and over identify as a person with a disability </a:t>
            </a:r>
          </a:p>
          <a:p>
            <a:pPr marL="0" indent="0">
              <a:buNone/>
            </a:pPr>
            <a:endParaRPr lang="en-US" sz="2400" dirty="0"/>
          </a:p>
          <a:p>
            <a:pPr marL="0" indent="0">
              <a:buNone/>
            </a:pPr>
            <a:endParaRPr lang="en-US" sz="2400" dirty="0">
              <a:sym typeface="Wingdings" panose="05000000000000000000" pitchFamily="2" charset="2"/>
            </a:endParaRPr>
          </a:p>
          <a:p>
            <a:pPr marL="0" indent="0">
              <a:buNone/>
            </a:pPr>
            <a:r>
              <a:rPr lang="en-US" sz="2400" b="1" dirty="0"/>
              <a:t>50% </a:t>
            </a:r>
            <a:r>
              <a:rPr lang="en-US" sz="2400" dirty="0"/>
              <a:t>of older adults may legally qualify as a person with a disability</a:t>
            </a:r>
          </a:p>
        </p:txBody>
      </p:sp>
      <p:sp>
        <p:nvSpPr>
          <p:cNvPr id="4" name="Content Placeholder 3">
            <a:extLst>
              <a:ext uri="{FF2B5EF4-FFF2-40B4-BE49-F238E27FC236}">
                <a16:creationId xmlns:a16="http://schemas.microsoft.com/office/drawing/2014/main" id="{5D773D41-E398-AB48-680D-33C293EE5ECE}"/>
              </a:ext>
            </a:extLst>
          </p:cNvPr>
          <p:cNvSpPr>
            <a:spLocks noGrp="1"/>
          </p:cNvSpPr>
          <p:nvPr>
            <p:ph sz="half" idx="2"/>
          </p:nvPr>
        </p:nvSpPr>
        <p:spPr>
          <a:xfrm>
            <a:off x="5097294" y="1301676"/>
            <a:ext cx="4400667" cy="4946724"/>
          </a:xfrm>
        </p:spPr>
        <p:txBody>
          <a:bodyPr>
            <a:normAutofit fontScale="85000" lnSpcReduction="10000"/>
          </a:bodyPr>
          <a:lstStyle/>
          <a:p>
            <a:pPr marL="0" indent="0">
              <a:lnSpc>
                <a:spcPct val="120000"/>
              </a:lnSpc>
              <a:spcBef>
                <a:spcPts val="600"/>
              </a:spcBef>
              <a:spcAft>
                <a:spcPts val="600"/>
              </a:spcAft>
              <a:buNone/>
            </a:pPr>
            <a:r>
              <a:rPr lang="en-US" sz="2600" dirty="0"/>
              <a:t>“</a:t>
            </a:r>
            <a:r>
              <a:rPr lang="en-US" sz="2600" i="1" dirty="0"/>
              <a:t>Our findings suggest both a need to explore disability identity issues among older adults as well as the importance of encouraging health care providers and systems to ask about and provide disability-related accommodations for older adults and others with functional limitations.” </a:t>
            </a:r>
          </a:p>
          <a:p>
            <a:pPr marL="0" indent="0">
              <a:buNone/>
            </a:pPr>
            <a:r>
              <a:rPr lang="en-US" dirty="0"/>
              <a:t>Michelle Meade, Ph.D., who worked with the poll team and is the founding director of the </a:t>
            </a:r>
            <a:r>
              <a:rPr lang="en-US" dirty="0">
                <a:hlinkClick r:id="rId3"/>
              </a:rPr>
              <a:t>U-M Center for Disability Health and Wellness</a:t>
            </a:r>
            <a:r>
              <a:rPr lang="en-US" dirty="0"/>
              <a:t>. </a:t>
            </a:r>
          </a:p>
        </p:txBody>
      </p:sp>
      <p:sp>
        <p:nvSpPr>
          <p:cNvPr id="5" name="Arrow: Down 4">
            <a:extLst>
              <a:ext uri="{FF2B5EF4-FFF2-40B4-BE49-F238E27FC236}">
                <a16:creationId xmlns:a16="http://schemas.microsoft.com/office/drawing/2014/main" id="{4A2CD60B-61E9-BEF1-147A-C82433C08F86}"/>
              </a:ext>
              <a:ext uri="{C183D7F6-B498-43B3-948B-1728B52AA6E4}">
                <adec:decorative xmlns:adec="http://schemas.microsoft.com/office/drawing/2017/decorative" val="1"/>
              </a:ext>
            </a:extLst>
          </p:cNvPr>
          <p:cNvSpPr/>
          <p:nvPr/>
        </p:nvSpPr>
        <p:spPr>
          <a:xfrm>
            <a:off x="2101755" y="2784143"/>
            <a:ext cx="805218" cy="87345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19728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D62A8-F200-E969-06E7-C7AF2D674599}"/>
              </a:ext>
            </a:extLst>
          </p:cNvPr>
          <p:cNvSpPr>
            <a:spLocks noGrp="1"/>
          </p:cNvSpPr>
          <p:nvPr>
            <p:ph type="title"/>
          </p:nvPr>
        </p:nvSpPr>
        <p:spPr>
          <a:xfrm>
            <a:off x="677334" y="609600"/>
            <a:ext cx="8596668" cy="715617"/>
          </a:xfrm>
        </p:spPr>
        <p:txBody>
          <a:bodyPr>
            <a:normAutofit/>
          </a:bodyPr>
          <a:lstStyle/>
          <a:p>
            <a:r>
              <a:rPr lang="en-US" b="1" dirty="0">
                <a:solidFill>
                  <a:srgbClr val="7030A0"/>
                </a:solidFill>
              </a:rPr>
              <a:t>Learning Early: 100th Day Of School</a:t>
            </a:r>
            <a:endParaRPr lang="en-US" dirty="0">
              <a:solidFill>
                <a:srgbClr val="7030A0"/>
              </a:solidFill>
            </a:endParaRPr>
          </a:p>
        </p:txBody>
      </p:sp>
      <p:pic>
        <p:nvPicPr>
          <p:cNvPr id="6" name="Content Placeholder 5" descr="female elementary student dressing up as older adults for the 100th day of school">
            <a:extLst>
              <a:ext uri="{FF2B5EF4-FFF2-40B4-BE49-F238E27FC236}">
                <a16:creationId xmlns:a16="http://schemas.microsoft.com/office/drawing/2014/main" id="{E343E094-D650-36F0-F8DC-B41E2E50E56B}"/>
              </a:ext>
            </a:extLst>
          </p:cNvPr>
          <p:cNvPicPr>
            <a:picLocks noGrp="1" noChangeAspect="1"/>
          </p:cNvPicPr>
          <p:nvPr>
            <p:ph sz="half" idx="1"/>
          </p:nvPr>
        </p:nvPicPr>
        <p:blipFill>
          <a:blip r:embed="rId3"/>
          <a:stretch>
            <a:fillRect/>
          </a:stretch>
        </p:blipFill>
        <p:spPr>
          <a:xfrm>
            <a:off x="717671" y="1524000"/>
            <a:ext cx="3596675" cy="4518025"/>
          </a:xfrm>
          <a:prstGeom prst="rect">
            <a:avLst/>
          </a:prstGeom>
        </p:spPr>
      </p:pic>
      <p:pic>
        <p:nvPicPr>
          <p:cNvPr id="8" name="Content Placeholder 7" descr="male elementary student dressing up as older adults for the 100th day of school">
            <a:extLst>
              <a:ext uri="{FF2B5EF4-FFF2-40B4-BE49-F238E27FC236}">
                <a16:creationId xmlns:a16="http://schemas.microsoft.com/office/drawing/2014/main" id="{17931A9D-9175-FFE0-2F10-4644103AAF57}"/>
              </a:ext>
            </a:extLst>
          </p:cNvPr>
          <p:cNvPicPr>
            <a:picLocks noGrp="1" noChangeAspect="1"/>
          </p:cNvPicPr>
          <p:nvPr>
            <p:ph sz="half" idx="2"/>
          </p:nvPr>
        </p:nvPicPr>
        <p:blipFill>
          <a:blip r:embed="rId4"/>
          <a:srcRect t="3402"/>
          <a:stretch>
            <a:fillRect/>
          </a:stretch>
        </p:blipFill>
        <p:spPr>
          <a:xfrm>
            <a:off x="5383907" y="1524000"/>
            <a:ext cx="4109478" cy="4518025"/>
          </a:xfrm>
          <a:prstGeom prst="rect">
            <a:avLst/>
          </a:prstGeom>
        </p:spPr>
      </p:pic>
    </p:spTree>
    <p:extLst>
      <p:ext uri="{BB962C8B-B14F-4D97-AF65-F5344CB8AC3E}">
        <p14:creationId xmlns:p14="http://schemas.microsoft.com/office/powerpoint/2010/main" val="3764034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F37BE-3DE3-E9D7-EF44-1E65B5FCB2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1FE2A6-8535-A749-04E5-5203DF1ACFD5}"/>
              </a:ext>
            </a:extLst>
          </p:cNvPr>
          <p:cNvSpPr>
            <a:spLocks noGrp="1"/>
          </p:cNvSpPr>
          <p:nvPr>
            <p:ph type="title"/>
          </p:nvPr>
        </p:nvSpPr>
        <p:spPr/>
        <p:txBody>
          <a:bodyPr>
            <a:normAutofit/>
          </a:bodyPr>
          <a:lstStyle/>
          <a:p>
            <a:r>
              <a:rPr lang="en-US" b="1" dirty="0">
                <a:solidFill>
                  <a:srgbClr val="592363"/>
                </a:solidFill>
              </a:rPr>
              <a:t>In Advertising</a:t>
            </a:r>
          </a:p>
        </p:txBody>
      </p:sp>
      <p:pic>
        <p:nvPicPr>
          <p:cNvPr id="5" name="Picture 2" descr="anti-aging cream">
            <a:extLst>
              <a:ext uri="{FF2B5EF4-FFF2-40B4-BE49-F238E27FC236}">
                <a16:creationId xmlns:a16="http://schemas.microsoft.com/office/drawing/2014/main" id="{377E2D5E-6E96-48F2-3467-04CB30786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107" y="1268246"/>
            <a:ext cx="2497516" cy="24975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offee cup and post-it note that reads &quot;Yeah, I Have OCD Obsessive Coffee Disorder&quot;">
            <a:extLst>
              <a:ext uri="{FF2B5EF4-FFF2-40B4-BE49-F238E27FC236}">
                <a16:creationId xmlns:a16="http://schemas.microsoft.com/office/drawing/2014/main" id="{11D8F46A-ABD2-A36C-EB59-1E43344DCEC5}"/>
              </a:ext>
            </a:extLst>
          </p:cNvPr>
          <p:cNvPicPr>
            <a:picLocks noChangeAspect="1"/>
          </p:cNvPicPr>
          <p:nvPr/>
        </p:nvPicPr>
        <p:blipFill>
          <a:blip r:embed="rId4"/>
          <a:srcRect b="13021"/>
          <a:stretch>
            <a:fillRect/>
          </a:stretch>
        </p:blipFill>
        <p:spPr>
          <a:xfrm>
            <a:off x="4387121" y="346023"/>
            <a:ext cx="2670748" cy="2394081"/>
          </a:xfrm>
          <a:prstGeom prst="rect">
            <a:avLst/>
          </a:prstGeom>
        </p:spPr>
      </p:pic>
      <p:pic>
        <p:nvPicPr>
          <p:cNvPr id="6" name="Picture 5" descr="anti aging cream advertisement with young woman">
            <a:extLst>
              <a:ext uri="{FF2B5EF4-FFF2-40B4-BE49-F238E27FC236}">
                <a16:creationId xmlns:a16="http://schemas.microsoft.com/office/drawing/2014/main" id="{7ABA5027-2F6F-A16E-9AAC-610EA569F043}"/>
              </a:ext>
            </a:extLst>
          </p:cNvPr>
          <p:cNvPicPr>
            <a:picLocks noChangeAspect="1"/>
          </p:cNvPicPr>
          <p:nvPr/>
        </p:nvPicPr>
        <p:blipFill>
          <a:blip r:embed="rId5"/>
          <a:stretch>
            <a:fillRect/>
          </a:stretch>
        </p:blipFill>
        <p:spPr>
          <a:xfrm>
            <a:off x="7390841" y="612721"/>
            <a:ext cx="2133785" cy="2103302"/>
          </a:xfrm>
          <a:prstGeom prst="rect">
            <a:avLst/>
          </a:prstGeom>
        </p:spPr>
      </p:pic>
      <p:pic>
        <p:nvPicPr>
          <p:cNvPr id="8" name="Picture 7" descr="Older woman looking at a smartphone with a confused look. &quot;Did grandma fall for another scam?&quot;">
            <a:extLst>
              <a:ext uri="{FF2B5EF4-FFF2-40B4-BE49-F238E27FC236}">
                <a16:creationId xmlns:a16="http://schemas.microsoft.com/office/drawing/2014/main" id="{560C9D96-2174-619B-1C94-7DD4A66C44FA}"/>
              </a:ext>
            </a:extLst>
          </p:cNvPr>
          <p:cNvPicPr>
            <a:picLocks noChangeAspect="1"/>
          </p:cNvPicPr>
          <p:nvPr/>
        </p:nvPicPr>
        <p:blipFill>
          <a:blip r:embed="rId6"/>
          <a:srcRect l="6667" t="18868" r="1826" b="1496"/>
          <a:stretch>
            <a:fillRect/>
          </a:stretch>
        </p:blipFill>
        <p:spPr>
          <a:xfrm>
            <a:off x="572125" y="3863588"/>
            <a:ext cx="2073005" cy="2618024"/>
          </a:xfrm>
          <a:prstGeom prst="rect">
            <a:avLst/>
          </a:prstGeom>
        </p:spPr>
      </p:pic>
      <p:pic>
        <p:nvPicPr>
          <p:cNvPr id="7" name="Picture 4" descr="polo cologne advertisement with young man">
            <a:extLst>
              <a:ext uri="{FF2B5EF4-FFF2-40B4-BE49-F238E27FC236}">
                <a16:creationId xmlns:a16="http://schemas.microsoft.com/office/drawing/2014/main" id="{3B9F91A3-2460-0EFF-EEC7-2C197227202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51907" y="2904761"/>
            <a:ext cx="2669187" cy="359014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8 paralympic athletes with the words &quot;Meet the Superhumans&quot;">
            <a:extLst>
              <a:ext uri="{FF2B5EF4-FFF2-40B4-BE49-F238E27FC236}">
                <a16:creationId xmlns:a16="http://schemas.microsoft.com/office/drawing/2014/main" id="{F13A94B3-E74C-008C-1438-46D85346DF8E}"/>
              </a:ext>
            </a:extLst>
          </p:cNvPr>
          <p:cNvPicPr>
            <a:picLocks noChangeAspect="1"/>
          </p:cNvPicPr>
          <p:nvPr/>
        </p:nvPicPr>
        <p:blipFill>
          <a:blip r:embed="rId8"/>
          <a:stretch>
            <a:fillRect/>
          </a:stretch>
        </p:blipFill>
        <p:spPr>
          <a:xfrm>
            <a:off x="6011055" y="2901540"/>
            <a:ext cx="5828675" cy="3578264"/>
          </a:xfrm>
          <a:prstGeom prst="rect">
            <a:avLst/>
          </a:prstGeom>
        </p:spPr>
      </p:pic>
    </p:spTree>
    <p:extLst>
      <p:ext uri="{BB962C8B-B14F-4D97-AF65-F5344CB8AC3E}">
        <p14:creationId xmlns:p14="http://schemas.microsoft.com/office/powerpoint/2010/main" val="2762061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C7F13-4C7C-827C-C159-398EAC25CD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992BA0-1AA1-2F10-1C8E-45959A184AAE}"/>
              </a:ext>
            </a:extLst>
          </p:cNvPr>
          <p:cNvSpPr>
            <a:spLocks noGrp="1"/>
          </p:cNvSpPr>
          <p:nvPr>
            <p:ph type="title"/>
          </p:nvPr>
        </p:nvSpPr>
        <p:spPr/>
        <p:txBody>
          <a:bodyPr/>
          <a:lstStyle/>
          <a:p>
            <a:r>
              <a:rPr lang="en-US" b="1" dirty="0">
                <a:solidFill>
                  <a:srgbClr val="592363"/>
                </a:solidFill>
              </a:rPr>
              <a:t>In Work and Play</a:t>
            </a:r>
          </a:p>
        </p:txBody>
      </p:sp>
      <p:pic>
        <p:nvPicPr>
          <p:cNvPr id="3" name="Picture 2" descr="Birthday card with walker and &quot;Your chariot awaits. happy birthday!&quot;">
            <a:extLst>
              <a:ext uri="{FF2B5EF4-FFF2-40B4-BE49-F238E27FC236}">
                <a16:creationId xmlns:a16="http://schemas.microsoft.com/office/drawing/2014/main" id="{8ADCB669-3287-E9D0-4620-A7B26F6DF58A}"/>
              </a:ext>
            </a:extLst>
          </p:cNvPr>
          <p:cNvPicPr>
            <a:picLocks noChangeAspect="1"/>
          </p:cNvPicPr>
          <p:nvPr/>
        </p:nvPicPr>
        <p:blipFill>
          <a:blip r:embed="rId3"/>
          <a:srcRect l="13699" t="329" r="10502" b="454"/>
          <a:stretch>
            <a:fillRect/>
          </a:stretch>
        </p:blipFill>
        <p:spPr>
          <a:xfrm>
            <a:off x="677056" y="1716681"/>
            <a:ext cx="3365980" cy="4395601"/>
          </a:xfrm>
          <a:prstGeom prst="rect">
            <a:avLst/>
          </a:prstGeom>
        </p:spPr>
      </p:pic>
      <p:pic>
        <p:nvPicPr>
          <p:cNvPr id="6" name="Picture 5" descr="3 adults holding signs. One says &quot;treated like I was senile.&quot; One says &quot;passed over for being near retirement.&quot; One says Berated and called a waste of time.&quot;">
            <a:extLst>
              <a:ext uri="{FF2B5EF4-FFF2-40B4-BE49-F238E27FC236}">
                <a16:creationId xmlns:a16="http://schemas.microsoft.com/office/drawing/2014/main" id="{80143085-F27D-CCED-2D88-89631CDBA644}"/>
              </a:ext>
            </a:extLst>
          </p:cNvPr>
          <p:cNvPicPr>
            <a:picLocks noChangeAspect="1"/>
          </p:cNvPicPr>
          <p:nvPr/>
        </p:nvPicPr>
        <p:blipFill>
          <a:blip r:embed="rId4"/>
          <a:stretch>
            <a:fillRect/>
          </a:stretch>
        </p:blipFill>
        <p:spPr>
          <a:xfrm>
            <a:off x="4493623" y="504977"/>
            <a:ext cx="5400982" cy="3105727"/>
          </a:xfrm>
          <a:prstGeom prst="rect">
            <a:avLst/>
          </a:prstGeom>
        </p:spPr>
      </p:pic>
      <p:pic>
        <p:nvPicPr>
          <p:cNvPr id="5" name="Picture 4" descr="birthday greeting card with someone laughing and saying &quot;you think age is a funny thing? wait till you look at yourself in the mirror&quot;">
            <a:extLst>
              <a:ext uri="{FF2B5EF4-FFF2-40B4-BE49-F238E27FC236}">
                <a16:creationId xmlns:a16="http://schemas.microsoft.com/office/drawing/2014/main" id="{07046401-1981-43E0-643B-4C54722633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1917" y="3715787"/>
            <a:ext cx="4308971" cy="2687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341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F62F2-427F-BF90-1C8B-D0F00B20F226}"/>
              </a:ext>
            </a:extLst>
          </p:cNvPr>
          <p:cNvSpPr>
            <a:spLocks noGrp="1"/>
          </p:cNvSpPr>
          <p:nvPr>
            <p:ph type="title"/>
          </p:nvPr>
        </p:nvSpPr>
        <p:spPr>
          <a:xfrm>
            <a:off x="677334" y="199267"/>
            <a:ext cx="8596668" cy="1095513"/>
          </a:xfrm>
        </p:spPr>
        <p:txBody>
          <a:bodyPr/>
          <a:lstStyle/>
          <a:p>
            <a:r>
              <a:rPr lang="en-US" b="1" dirty="0">
                <a:solidFill>
                  <a:srgbClr val="7030A0"/>
                </a:solidFill>
              </a:rPr>
              <a:t>In Healthcare</a:t>
            </a:r>
          </a:p>
        </p:txBody>
      </p:sp>
      <p:sp>
        <p:nvSpPr>
          <p:cNvPr id="4" name="Content Placeholder 3">
            <a:extLst>
              <a:ext uri="{FF2B5EF4-FFF2-40B4-BE49-F238E27FC236}">
                <a16:creationId xmlns:a16="http://schemas.microsoft.com/office/drawing/2014/main" id="{FDFAE6B1-D107-AFB0-A37F-F37FB1E5126A}"/>
              </a:ext>
            </a:extLst>
          </p:cNvPr>
          <p:cNvSpPr>
            <a:spLocks noGrp="1"/>
          </p:cNvSpPr>
          <p:nvPr>
            <p:ph sz="half" idx="2"/>
          </p:nvPr>
        </p:nvSpPr>
        <p:spPr>
          <a:xfrm>
            <a:off x="1046922" y="1037063"/>
            <a:ext cx="8409312" cy="5445930"/>
          </a:xfrm>
        </p:spPr>
        <p:txBody>
          <a:bodyPr>
            <a:noAutofit/>
          </a:bodyPr>
          <a:lstStyle/>
          <a:p>
            <a:pPr>
              <a:spcBef>
                <a:spcPts val="600"/>
              </a:spcBef>
              <a:spcAft>
                <a:spcPts val="600"/>
              </a:spcAft>
            </a:pPr>
            <a:r>
              <a:rPr lang="en-US" sz="2200" dirty="0"/>
              <a:t>Only 10% of medical schools require geriatric rotations while 96% require pediatric rotations.</a:t>
            </a:r>
          </a:p>
          <a:p>
            <a:pPr>
              <a:spcBef>
                <a:spcPts val="600"/>
              </a:spcBef>
              <a:spcAft>
                <a:spcPts val="600"/>
              </a:spcAft>
            </a:pPr>
            <a:r>
              <a:rPr lang="en-US" sz="2200" dirty="0"/>
              <a:t>Fewer than half of geriatric psychiatry fellowships filled each year. </a:t>
            </a:r>
          </a:p>
          <a:p>
            <a:pPr>
              <a:spcBef>
                <a:spcPts val="600"/>
              </a:spcBef>
              <a:spcAft>
                <a:spcPts val="600"/>
              </a:spcAft>
            </a:pPr>
            <a:r>
              <a:rPr lang="en-US" sz="2200" dirty="0"/>
              <a:t>9.0% of social workers identified aging as specific field of practice</a:t>
            </a:r>
          </a:p>
          <a:p>
            <a:pPr>
              <a:spcBef>
                <a:spcPts val="600"/>
              </a:spcBef>
              <a:spcAft>
                <a:spcPts val="600"/>
              </a:spcAft>
            </a:pPr>
            <a:r>
              <a:rPr lang="en-US" sz="2200" dirty="0"/>
              <a:t>A third of clinical trials funded by the NIH between 1965 to 2015 had arbitrary upper age limits without a clear explanation</a:t>
            </a:r>
          </a:p>
          <a:p>
            <a:pPr>
              <a:spcBef>
                <a:spcPts val="600"/>
              </a:spcBef>
              <a:spcAft>
                <a:spcPts val="600"/>
              </a:spcAft>
            </a:pPr>
            <a:r>
              <a:rPr lang="en-US" sz="2200" dirty="0"/>
              <a:t>The historical approach to disability emphasizing diagnosis and treatment. Yet many health disparities experienced by people disabilities are created by inaccessible environments, discriminatory attitudes, and systemic barriers -- not by disability itself</a:t>
            </a:r>
          </a:p>
          <a:p>
            <a:pPr>
              <a:spcBef>
                <a:spcPts val="600"/>
              </a:spcBef>
              <a:spcAft>
                <a:spcPts val="600"/>
              </a:spcAft>
            </a:pPr>
            <a:endParaRPr lang="en-US" sz="2400" dirty="0"/>
          </a:p>
        </p:txBody>
      </p:sp>
    </p:spTree>
    <p:extLst>
      <p:ext uri="{BB962C8B-B14F-4D97-AF65-F5344CB8AC3E}">
        <p14:creationId xmlns:p14="http://schemas.microsoft.com/office/powerpoint/2010/main" val="1210184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750FA-A9DA-C713-B2C7-3F8F273776F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E12B065-107D-8EB0-825C-6D7D9B41B2CB}"/>
              </a:ext>
            </a:extLst>
          </p:cNvPr>
          <p:cNvSpPr>
            <a:spLocks noGrp="1"/>
          </p:cNvSpPr>
          <p:nvPr>
            <p:ph type="title"/>
          </p:nvPr>
        </p:nvSpPr>
        <p:spPr/>
        <p:txBody>
          <a:bodyPr>
            <a:normAutofit/>
          </a:bodyPr>
          <a:lstStyle/>
          <a:p>
            <a:r>
              <a:rPr lang="en-US" sz="7200" b="1" dirty="0">
                <a:solidFill>
                  <a:srgbClr val="660066"/>
                </a:solidFill>
              </a:rPr>
              <a:t>Why</a:t>
            </a:r>
          </a:p>
        </p:txBody>
      </p:sp>
      <p:sp>
        <p:nvSpPr>
          <p:cNvPr id="2" name="Text Placeholder 4">
            <a:extLst>
              <a:ext uri="{FF2B5EF4-FFF2-40B4-BE49-F238E27FC236}">
                <a16:creationId xmlns:a16="http://schemas.microsoft.com/office/drawing/2014/main" id="{EE61DE09-7BC7-1164-088D-F4AF6031F9A2}"/>
              </a:ext>
            </a:extLst>
          </p:cNvPr>
          <p:cNvSpPr>
            <a:spLocks noGrp="1"/>
          </p:cNvSpPr>
          <p:nvPr>
            <p:ph type="body" idx="1"/>
          </p:nvPr>
        </p:nvSpPr>
        <p:spPr>
          <a:xfrm>
            <a:off x="677335" y="4527448"/>
            <a:ext cx="8482266" cy="860400"/>
          </a:xfrm>
        </p:spPr>
        <p:txBody>
          <a:bodyPr>
            <a:normAutofit/>
          </a:bodyPr>
          <a:lstStyle/>
          <a:p>
            <a:r>
              <a:rPr lang="en-US" sz="3600" b="1" dirty="0"/>
              <a:t>Widespread and Harmful</a:t>
            </a:r>
          </a:p>
        </p:txBody>
      </p:sp>
    </p:spTree>
    <p:extLst>
      <p:ext uri="{BB962C8B-B14F-4D97-AF65-F5344CB8AC3E}">
        <p14:creationId xmlns:p14="http://schemas.microsoft.com/office/powerpoint/2010/main" val="3507103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8D630-86B6-B780-2B42-E00DD2CB243E}"/>
              </a:ext>
            </a:extLst>
          </p:cNvPr>
          <p:cNvSpPr>
            <a:spLocks noGrp="1"/>
          </p:cNvSpPr>
          <p:nvPr>
            <p:ph type="title"/>
          </p:nvPr>
        </p:nvSpPr>
        <p:spPr>
          <a:xfrm>
            <a:off x="677334" y="609600"/>
            <a:ext cx="8596668" cy="660400"/>
          </a:xfrm>
        </p:spPr>
        <p:txBody>
          <a:bodyPr/>
          <a:lstStyle/>
          <a:p>
            <a:r>
              <a:rPr lang="en-US" b="1" dirty="0">
                <a:solidFill>
                  <a:srgbClr val="7030A0"/>
                </a:solidFill>
              </a:rPr>
              <a:t>The Trend</a:t>
            </a:r>
          </a:p>
        </p:txBody>
      </p:sp>
      <p:pic>
        <p:nvPicPr>
          <p:cNvPr id="12" name="Picture 11" descr="graph showing increase in negative age stereotype increasing since 1885">
            <a:extLst>
              <a:ext uri="{FF2B5EF4-FFF2-40B4-BE49-F238E27FC236}">
                <a16:creationId xmlns:a16="http://schemas.microsoft.com/office/drawing/2014/main" id="{3F7D409F-0085-F64D-4081-FE849F947751}"/>
              </a:ext>
            </a:extLst>
          </p:cNvPr>
          <p:cNvPicPr>
            <a:picLocks noChangeAspect="1"/>
          </p:cNvPicPr>
          <p:nvPr/>
        </p:nvPicPr>
        <p:blipFill>
          <a:blip r:embed="rId3"/>
          <a:stretch>
            <a:fillRect/>
          </a:stretch>
        </p:blipFill>
        <p:spPr>
          <a:xfrm>
            <a:off x="830263" y="1270000"/>
            <a:ext cx="8247749" cy="5159230"/>
          </a:xfrm>
          <a:prstGeom prst="rect">
            <a:avLst/>
          </a:prstGeom>
        </p:spPr>
      </p:pic>
    </p:spTree>
    <p:extLst>
      <p:ext uri="{BB962C8B-B14F-4D97-AF65-F5344CB8AC3E}">
        <p14:creationId xmlns:p14="http://schemas.microsoft.com/office/powerpoint/2010/main" val="2821281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D7A8F-7072-3DC5-0C0C-30DAD354FD4B}"/>
              </a:ext>
            </a:extLst>
          </p:cNvPr>
          <p:cNvSpPr>
            <a:spLocks noGrp="1"/>
          </p:cNvSpPr>
          <p:nvPr>
            <p:ph type="title"/>
          </p:nvPr>
        </p:nvSpPr>
        <p:spPr>
          <a:xfrm>
            <a:off x="677334" y="194368"/>
            <a:ext cx="8596668" cy="1320800"/>
          </a:xfrm>
        </p:spPr>
        <p:txBody>
          <a:bodyPr/>
          <a:lstStyle/>
          <a:p>
            <a:r>
              <a:rPr lang="en-US" sz="4000" b="1" dirty="0">
                <a:solidFill>
                  <a:srgbClr val="7030A0"/>
                </a:solidFill>
              </a:rPr>
              <a:t>Another Misconception?</a:t>
            </a:r>
            <a:br>
              <a:rPr lang="en-US" sz="2800" b="1" dirty="0">
                <a:solidFill>
                  <a:srgbClr val="7030A0"/>
                </a:solidFill>
              </a:rPr>
            </a:br>
            <a:r>
              <a:rPr lang="en-US" sz="2800" b="1" dirty="0">
                <a:solidFill>
                  <a:srgbClr val="7030A0"/>
                </a:solidFill>
              </a:rPr>
              <a:t>Cognitive and Physical Improvement</a:t>
            </a:r>
            <a:endParaRPr lang="en-US" b="1" dirty="0"/>
          </a:p>
        </p:txBody>
      </p:sp>
      <p:pic>
        <p:nvPicPr>
          <p:cNvPr id="7" name="Picture 6" descr="graph showing positive age beliefs produce physical and cognitive improvement">
            <a:extLst>
              <a:ext uri="{FF2B5EF4-FFF2-40B4-BE49-F238E27FC236}">
                <a16:creationId xmlns:a16="http://schemas.microsoft.com/office/drawing/2014/main" id="{5562F8A7-CEFF-4A07-0C61-8B8127F73BF9}"/>
              </a:ext>
            </a:extLst>
          </p:cNvPr>
          <p:cNvPicPr>
            <a:picLocks noChangeAspect="1"/>
          </p:cNvPicPr>
          <p:nvPr/>
        </p:nvPicPr>
        <p:blipFill>
          <a:blip r:embed="rId3"/>
          <a:stretch>
            <a:fillRect/>
          </a:stretch>
        </p:blipFill>
        <p:spPr>
          <a:xfrm>
            <a:off x="677334" y="1270000"/>
            <a:ext cx="8069101" cy="5393632"/>
          </a:xfrm>
          <a:prstGeom prst="rect">
            <a:avLst/>
          </a:prstGeom>
        </p:spPr>
      </p:pic>
    </p:spTree>
    <p:extLst>
      <p:ext uri="{BB962C8B-B14F-4D97-AF65-F5344CB8AC3E}">
        <p14:creationId xmlns:p14="http://schemas.microsoft.com/office/powerpoint/2010/main" val="4178012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9D5BE-1D9A-C439-D96E-BC4C7235A4CF}"/>
              </a:ext>
            </a:extLst>
          </p:cNvPr>
          <p:cNvSpPr>
            <a:spLocks noGrp="1"/>
          </p:cNvSpPr>
          <p:nvPr>
            <p:ph type="title"/>
          </p:nvPr>
        </p:nvSpPr>
        <p:spPr/>
        <p:txBody>
          <a:bodyPr/>
          <a:lstStyle/>
          <a:p>
            <a:r>
              <a:rPr lang="en-US" b="1" dirty="0">
                <a:solidFill>
                  <a:srgbClr val="592363"/>
                </a:solidFill>
              </a:rPr>
              <a:t>More “Why”</a:t>
            </a:r>
          </a:p>
        </p:txBody>
      </p:sp>
      <p:sp>
        <p:nvSpPr>
          <p:cNvPr id="6" name="TextBox 5">
            <a:extLst>
              <a:ext uri="{FF2B5EF4-FFF2-40B4-BE49-F238E27FC236}">
                <a16:creationId xmlns:a16="http://schemas.microsoft.com/office/drawing/2014/main" id="{C72753E0-27C6-5F8F-5CFE-2740E2387807}"/>
              </a:ext>
            </a:extLst>
          </p:cNvPr>
          <p:cNvSpPr txBox="1"/>
          <p:nvPr/>
        </p:nvSpPr>
        <p:spPr>
          <a:xfrm>
            <a:off x="674557" y="1386591"/>
            <a:ext cx="8589363" cy="6655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aseline="0">
                <a:solidFill>
                  <a:srgbClr val="404040"/>
                </a:solidFill>
                <a:latin typeface="Trebuchet MS"/>
              </a:rPr>
              <a:t>These often subtle “isms” have created long-term unhealthy social influences on policy development, funding and people. </a:t>
            </a:r>
            <a:endParaRPr lang="en-US"/>
          </a:p>
        </p:txBody>
      </p:sp>
      <p:sp>
        <p:nvSpPr>
          <p:cNvPr id="3" name="Content Placeholder 2">
            <a:extLst>
              <a:ext uri="{FF2B5EF4-FFF2-40B4-BE49-F238E27FC236}">
                <a16:creationId xmlns:a16="http://schemas.microsoft.com/office/drawing/2014/main" id="{75DE8922-AB23-3CFD-3AD8-FF793FF2B673}"/>
              </a:ext>
            </a:extLst>
          </p:cNvPr>
          <p:cNvSpPr>
            <a:spLocks noGrp="1"/>
          </p:cNvSpPr>
          <p:nvPr>
            <p:ph sz="half" idx="1"/>
          </p:nvPr>
        </p:nvSpPr>
        <p:spPr>
          <a:xfrm>
            <a:off x="455192" y="2133183"/>
            <a:ext cx="9537183" cy="3892772"/>
          </a:xfrm>
        </p:spPr>
        <p:txBody>
          <a:bodyPr vert="horz" lIns="91440" tIns="45720" rIns="91440" bIns="45720" rtlCol="0" anchor="t">
            <a:normAutofit fontScale="77500" lnSpcReduction="20000"/>
          </a:bodyPr>
          <a:lstStyle/>
          <a:p>
            <a:pPr>
              <a:lnSpc>
                <a:spcPct val="130000"/>
              </a:lnSpc>
            </a:pPr>
            <a:r>
              <a:rPr lang="en-US" sz="2400" dirty="0"/>
              <a:t>Older adults who associated “normal aging” with cognitive and physical health problems are less likely to report that they’d discuss these health concerns with their doctor.</a:t>
            </a:r>
          </a:p>
          <a:p>
            <a:pPr>
              <a:lnSpc>
                <a:spcPct val="130000"/>
              </a:lnSpc>
            </a:pPr>
            <a:r>
              <a:rPr lang="en-US" sz="2400" dirty="0"/>
              <a:t>Those who attribute their ailments to old age, have significantly HIGHER levels of arthritis, hearing loss and heart disease than those who attribute these disabilities to other causes. </a:t>
            </a:r>
          </a:p>
          <a:p>
            <a:pPr>
              <a:lnSpc>
                <a:spcPct val="120000"/>
              </a:lnSpc>
            </a:pPr>
            <a:r>
              <a:rPr lang="en-US" sz="2400" dirty="0"/>
              <a:t>People with disabilities who internalize ableism are less likely to seek accommodations, preventive care, or employment opportunities. </a:t>
            </a:r>
          </a:p>
          <a:p>
            <a:pPr>
              <a:lnSpc>
                <a:spcPct val="120000"/>
              </a:lnSpc>
            </a:pPr>
            <a:r>
              <a:rPr lang="en-US" sz="2400" dirty="0"/>
              <a:t>When disability is viewed primarily as an individual deficit, rather than a systemic issue, policies and funding often prioritize "fixing" the individuals instead of removing barriers.</a:t>
            </a:r>
          </a:p>
          <a:p>
            <a:endParaRPr lang="en-US" sz="2400" dirty="0"/>
          </a:p>
          <a:p>
            <a:endParaRPr lang="en-US" sz="2400" dirty="0"/>
          </a:p>
        </p:txBody>
      </p:sp>
      <p:sp>
        <p:nvSpPr>
          <p:cNvPr id="5" name="TextBox 4">
            <a:extLst>
              <a:ext uri="{FF2B5EF4-FFF2-40B4-BE49-F238E27FC236}">
                <a16:creationId xmlns:a16="http://schemas.microsoft.com/office/drawing/2014/main" id="{2623D776-8E3B-B00C-8C32-DA7051ED4C92}"/>
              </a:ext>
            </a:extLst>
          </p:cNvPr>
          <p:cNvSpPr txBox="1"/>
          <p:nvPr/>
        </p:nvSpPr>
        <p:spPr>
          <a:xfrm>
            <a:off x="536597" y="6228738"/>
            <a:ext cx="9106746" cy="307777"/>
          </a:xfrm>
          <a:prstGeom prst="rect">
            <a:avLst/>
          </a:prstGeom>
          <a:noFill/>
        </p:spPr>
        <p:txBody>
          <a:bodyPr wrap="square" lIns="91440" tIns="45720" rIns="91440" bIns="45720" rtlCol="0" anchor="t">
            <a:spAutoFit/>
          </a:bodyPr>
          <a:lstStyle/>
          <a:p>
            <a:r>
              <a:rPr lang="en-US" sz="1400">
                <a:ea typeface="+mn-lt"/>
                <a:cs typeface="+mn-lt"/>
              </a:rPr>
              <a:t>(Levy et al., 2002; Bogart, 2014; </a:t>
            </a:r>
            <a:r>
              <a:rPr lang="en-US" sz="1400" err="1">
                <a:ea typeface="+mn-lt"/>
                <a:cs typeface="+mn-lt"/>
              </a:rPr>
              <a:t>Iezzoni</a:t>
            </a:r>
            <a:r>
              <a:rPr lang="en-US" sz="1400">
                <a:ea typeface="+mn-lt"/>
                <a:cs typeface="+mn-lt"/>
              </a:rPr>
              <a:t>, 2011)</a:t>
            </a:r>
          </a:p>
        </p:txBody>
      </p:sp>
    </p:spTree>
    <p:extLst>
      <p:ext uri="{BB962C8B-B14F-4D97-AF65-F5344CB8AC3E}">
        <p14:creationId xmlns:p14="http://schemas.microsoft.com/office/powerpoint/2010/main" val="86315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C8E352-E088-F4C3-25AC-A54A70C4A1F9}"/>
              </a:ext>
            </a:extLst>
          </p:cNvPr>
          <p:cNvSpPr>
            <a:spLocks noGrp="1"/>
          </p:cNvSpPr>
          <p:nvPr>
            <p:ph type="title"/>
          </p:nvPr>
        </p:nvSpPr>
        <p:spPr>
          <a:xfrm>
            <a:off x="677334" y="609600"/>
            <a:ext cx="8596668" cy="695218"/>
          </a:xfrm>
        </p:spPr>
        <p:txBody>
          <a:bodyPr/>
          <a:lstStyle/>
          <a:p>
            <a:r>
              <a:rPr lang="en-US" b="1" dirty="0">
                <a:solidFill>
                  <a:srgbClr val="592363"/>
                </a:solidFill>
              </a:rPr>
              <a:t>How Beliefs Shape Us</a:t>
            </a:r>
          </a:p>
        </p:txBody>
      </p:sp>
      <p:sp>
        <p:nvSpPr>
          <p:cNvPr id="6" name="Content Placeholder 5">
            <a:extLst>
              <a:ext uri="{FF2B5EF4-FFF2-40B4-BE49-F238E27FC236}">
                <a16:creationId xmlns:a16="http://schemas.microsoft.com/office/drawing/2014/main" id="{2219E1AA-4F20-9AC9-A435-03550E613AF0}"/>
              </a:ext>
            </a:extLst>
          </p:cNvPr>
          <p:cNvSpPr>
            <a:spLocks noGrp="1"/>
          </p:cNvSpPr>
          <p:nvPr>
            <p:ph idx="1"/>
          </p:nvPr>
        </p:nvSpPr>
        <p:spPr>
          <a:xfrm>
            <a:off x="677334" y="1930401"/>
            <a:ext cx="4212046" cy="4682272"/>
          </a:xfrm>
        </p:spPr>
        <p:txBody>
          <a:bodyPr vert="horz" lIns="91440" tIns="45720" rIns="91440" bIns="45720" rtlCol="0" anchor="t">
            <a:normAutofit/>
          </a:bodyPr>
          <a:lstStyle/>
          <a:p>
            <a:pPr marL="0" indent="0">
              <a:buNone/>
            </a:pPr>
            <a:r>
              <a:rPr lang="en-US" sz="2400" dirty="0"/>
              <a:t>Positive age beliefs:</a:t>
            </a:r>
          </a:p>
          <a:p>
            <a:pPr lvl="1"/>
            <a:r>
              <a:rPr lang="en-US" sz="2400" dirty="0"/>
              <a:t>reduce stress</a:t>
            </a:r>
          </a:p>
          <a:p>
            <a:pPr lvl="1"/>
            <a:r>
              <a:rPr lang="en-US" sz="2400" dirty="0"/>
              <a:t>increase quality of life</a:t>
            </a:r>
          </a:p>
          <a:p>
            <a:pPr lvl="1"/>
            <a:r>
              <a:rPr lang="en-US" sz="2400" dirty="0"/>
              <a:t>increase longevity (by 7.5 years!)</a:t>
            </a:r>
          </a:p>
          <a:p>
            <a:pPr marL="0" indent="0">
              <a:buNone/>
            </a:pPr>
            <a:endParaRPr lang="en-US" sz="800" dirty="0">
              <a:ea typeface="+mn-lt"/>
              <a:cs typeface="+mn-lt"/>
            </a:endParaRPr>
          </a:p>
          <a:p>
            <a:pPr marL="0" indent="0">
              <a:buNone/>
            </a:pPr>
            <a:endParaRPr lang="en-US" sz="800" dirty="0">
              <a:ea typeface="+mn-lt"/>
              <a:cs typeface="+mn-lt"/>
            </a:endParaRPr>
          </a:p>
          <a:p>
            <a:pPr marL="0" indent="0">
              <a:buNone/>
            </a:pPr>
            <a:endParaRPr lang="en-US" sz="800" dirty="0">
              <a:ea typeface="+mn-lt"/>
              <a:cs typeface="+mn-lt"/>
            </a:endParaRPr>
          </a:p>
          <a:p>
            <a:pPr marL="0" indent="0">
              <a:buNone/>
            </a:pPr>
            <a:endParaRPr lang="en-US" sz="800" dirty="0">
              <a:ea typeface="+mn-lt"/>
              <a:cs typeface="+mn-lt"/>
            </a:endParaRPr>
          </a:p>
          <a:p>
            <a:pPr marL="0" indent="0">
              <a:buNone/>
            </a:pPr>
            <a:endParaRPr lang="en-US" sz="800" dirty="0">
              <a:ea typeface="+mn-lt"/>
              <a:cs typeface="+mn-lt"/>
            </a:endParaRPr>
          </a:p>
          <a:p>
            <a:pPr marL="0" indent="0">
              <a:buNone/>
            </a:pPr>
            <a:endParaRPr lang="en-US" sz="800" dirty="0">
              <a:ea typeface="+mn-lt"/>
              <a:cs typeface="+mn-lt"/>
            </a:endParaRPr>
          </a:p>
          <a:p>
            <a:pPr marL="0" indent="0">
              <a:buNone/>
            </a:pPr>
            <a:endParaRPr lang="en-US" sz="800" dirty="0">
              <a:ea typeface="+mn-lt"/>
              <a:cs typeface="+mn-lt"/>
            </a:endParaRPr>
          </a:p>
          <a:p>
            <a:pPr marL="0" indent="0">
              <a:buNone/>
            </a:pPr>
            <a:r>
              <a:rPr lang="en-US" sz="1400" dirty="0">
                <a:ea typeface="+mn-lt"/>
                <a:cs typeface="+mn-lt"/>
              </a:rPr>
              <a:t>(Levy et al., 2002; Bogart, 2014; </a:t>
            </a:r>
            <a:r>
              <a:rPr lang="en-US" sz="1400" dirty="0" err="1">
                <a:ea typeface="+mn-lt"/>
                <a:cs typeface="+mn-lt"/>
              </a:rPr>
              <a:t>Iezzoni</a:t>
            </a:r>
            <a:r>
              <a:rPr lang="en-US" sz="1400" dirty="0">
                <a:ea typeface="+mn-lt"/>
                <a:cs typeface="+mn-lt"/>
              </a:rPr>
              <a:t>, 2011)</a:t>
            </a:r>
            <a:endParaRPr lang="en-US" dirty="0">
              <a:ea typeface="+mn-lt"/>
              <a:cs typeface="+mn-lt"/>
            </a:endParaRPr>
          </a:p>
          <a:p>
            <a:endParaRPr lang="en-US" dirty="0">
              <a:solidFill>
                <a:srgbClr val="404040"/>
              </a:solidFill>
              <a:latin typeface="Trebuchet MS"/>
              <a:cs typeface="Arial"/>
            </a:endParaRPr>
          </a:p>
          <a:p>
            <a:endParaRPr lang="en-US" dirty="0">
              <a:cs typeface="Arial"/>
            </a:endParaRPr>
          </a:p>
        </p:txBody>
      </p:sp>
      <p:sp>
        <p:nvSpPr>
          <p:cNvPr id="8" name="Content Placeholder 5">
            <a:extLst>
              <a:ext uri="{FF2B5EF4-FFF2-40B4-BE49-F238E27FC236}">
                <a16:creationId xmlns:a16="http://schemas.microsoft.com/office/drawing/2014/main" id="{301A3B32-F48C-7746-C45B-12215FA80024}"/>
              </a:ext>
            </a:extLst>
          </p:cNvPr>
          <p:cNvSpPr txBox="1">
            <a:spLocks/>
          </p:cNvSpPr>
          <p:nvPr/>
        </p:nvSpPr>
        <p:spPr>
          <a:xfrm>
            <a:off x="5051964" y="1932899"/>
            <a:ext cx="4212046" cy="4110962"/>
          </a:xfrm>
          <a:prstGeom prst="rect">
            <a:avLst/>
          </a:prstGeom>
        </p:spPr>
        <p:txBody>
          <a:bodyPr vert="horz" lIns="91440" tIns="45720" rIns="91440" bIns="45720" rtlCol="0" anchor="t">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400" dirty="0"/>
              <a:t>Positive disability identity and reduced self-stigma:</a:t>
            </a:r>
          </a:p>
          <a:p>
            <a:pPr lvl="1"/>
            <a:r>
              <a:rPr lang="en-US" sz="2400" dirty="0"/>
              <a:t>strengthen psychological well-being</a:t>
            </a:r>
          </a:p>
          <a:p>
            <a:pPr lvl="1"/>
            <a:r>
              <a:rPr lang="en-US" sz="2400" dirty="0">
                <a:ea typeface="+mn-lt"/>
                <a:cs typeface="+mn-lt"/>
              </a:rPr>
              <a:t>increase self-advocacy and accommodation use</a:t>
            </a:r>
          </a:p>
          <a:p>
            <a:pPr lvl="1"/>
            <a:r>
              <a:rPr lang="en-US" sz="2400" dirty="0">
                <a:ea typeface="+mn-lt"/>
                <a:cs typeface="+mn-lt"/>
              </a:rPr>
              <a:t>increase healthcare engagement and community participation</a:t>
            </a:r>
          </a:p>
          <a:p>
            <a:pPr marL="0" indent="0">
              <a:buFont typeface="Wingdings 3" charset="2"/>
              <a:buNone/>
            </a:pPr>
            <a:endParaRPr lang="en-US" sz="1400" dirty="0">
              <a:ea typeface="+mn-lt"/>
              <a:cs typeface="+mn-lt"/>
            </a:endParaRPr>
          </a:p>
          <a:p>
            <a:pPr>
              <a:buFont typeface="Wingdings 3" charset="2"/>
              <a:buChar char=""/>
            </a:pPr>
            <a:endParaRPr lang="en-US" dirty="0">
              <a:ea typeface="+mn-lt"/>
              <a:cs typeface="Arial"/>
            </a:endParaRPr>
          </a:p>
          <a:p>
            <a:pPr>
              <a:buFont typeface="Wingdings 3" charset="2"/>
              <a:buChar char=""/>
            </a:pPr>
            <a:endParaRPr lang="en-US" dirty="0">
              <a:ea typeface="+mn-lt"/>
              <a:cs typeface="Arial"/>
            </a:endParaRPr>
          </a:p>
        </p:txBody>
      </p:sp>
    </p:spTree>
    <p:extLst>
      <p:ext uri="{BB962C8B-B14F-4D97-AF65-F5344CB8AC3E}">
        <p14:creationId xmlns:p14="http://schemas.microsoft.com/office/powerpoint/2010/main" val="13742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302007-E6A1-C64B-26D6-FCA269EA03A4}"/>
              </a:ext>
            </a:extLst>
          </p:cNvPr>
          <p:cNvSpPr>
            <a:spLocks noGrp="1"/>
          </p:cNvSpPr>
          <p:nvPr>
            <p:ph type="title"/>
          </p:nvPr>
        </p:nvSpPr>
        <p:spPr/>
        <p:txBody>
          <a:bodyPr>
            <a:normAutofit/>
          </a:bodyPr>
          <a:lstStyle/>
          <a:p>
            <a:r>
              <a:rPr lang="en-US" sz="7200" b="1" dirty="0">
                <a:solidFill>
                  <a:srgbClr val="660066"/>
                </a:solidFill>
              </a:rPr>
              <a:t>Who</a:t>
            </a:r>
          </a:p>
        </p:txBody>
      </p:sp>
      <p:sp>
        <p:nvSpPr>
          <p:cNvPr id="3" name="Text Placeholder 2">
            <a:extLst>
              <a:ext uri="{FF2B5EF4-FFF2-40B4-BE49-F238E27FC236}">
                <a16:creationId xmlns:a16="http://schemas.microsoft.com/office/drawing/2014/main" id="{A24BD920-2700-3E89-6429-F1EC352FCC91}"/>
              </a:ext>
            </a:extLst>
          </p:cNvPr>
          <p:cNvSpPr>
            <a:spLocks noGrp="1"/>
          </p:cNvSpPr>
          <p:nvPr>
            <p:ph type="body" idx="1"/>
          </p:nvPr>
        </p:nvSpPr>
        <p:spPr/>
        <p:txBody>
          <a:bodyPr/>
          <a:lstStyle/>
          <a:p>
            <a:r>
              <a:rPr lang="en-US" sz="3600" b="1" dirty="0"/>
              <a:t>People and Process</a:t>
            </a:r>
          </a:p>
          <a:p>
            <a:endParaRPr lang="en-US" dirty="0"/>
          </a:p>
        </p:txBody>
      </p:sp>
    </p:spTree>
    <p:extLst>
      <p:ext uri="{BB962C8B-B14F-4D97-AF65-F5344CB8AC3E}">
        <p14:creationId xmlns:p14="http://schemas.microsoft.com/office/powerpoint/2010/main" val="4056352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4455D-E0C5-3E54-AB8C-F22F8066761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FE5CB5D-F645-F8AE-DA12-0292887C33FC}"/>
              </a:ext>
            </a:extLst>
          </p:cNvPr>
          <p:cNvSpPr>
            <a:spLocks noGrp="1"/>
          </p:cNvSpPr>
          <p:nvPr>
            <p:ph type="title"/>
          </p:nvPr>
        </p:nvSpPr>
        <p:spPr/>
        <p:txBody>
          <a:bodyPr>
            <a:normAutofit/>
          </a:bodyPr>
          <a:lstStyle/>
          <a:p>
            <a:r>
              <a:rPr lang="en-US" sz="7200" b="1" dirty="0">
                <a:solidFill>
                  <a:srgbClr val="660066"/>
                </a:solidFill>
              </a:rPr>
              <a:t>How</a:t>
            </a:r>
          </a:p>
        </p:txBody>
      </p:sp>
      <p:sp>
        <p:nvSpPr>
          <p:cNvPr id="2" name="Text Placeholder 4">
            <a:extLst>
              <a:ext uri="{FF2B5EF4-FFF2-40B4-BE49-F238E27FC236}">
                <a16:creationId xmlns:a16="http://schemas.microsoft.com/office/drawing/2014/main" id="{AE869717-EA80-E74D-A3ED-24D506862FEB}"/>
              </a:ext>
            </a:extLst>
          </p:cNvPr>
          <p:cNvSpPr>
            <a:spLocks noGrp="1"/>
          </p:cNvSpPr>
          <p:nvPr>
            <p:ph type="body" idx="1"/>
          </p:nvPr>
        </p:nvSpPr>
        <p:spPr/>
        <p:txBody>
          <a:bodyPr>
            <a:normAutofit/>
          </a:bodyPr>
          <a:lstStyle/>
          <a:p>
            <a:r>
              <a:rPr lang="en-US" sz="3600" b="1" dirty="0"/>
              <a:t>We can do something about it!</a:t>
            </a:r>
          </a:p>
        </p:txBody>
      </p:sp>
    </p:spTree>
    <p:extLst>
      <p:ext uri="{BB962C8B-B14F-4D97-AF65-F5344CB8AC3E}">
        <p14:creationId xmlns:p14="http://schemas.microsoft.com/office/powerpoint/2010/main" val="930774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8062CC0-A936-EB00-C0ED-58464E337E9C}"/>
              </a:ext>
            </a:extLst>
          </p:cNvPr>
          <p:cNvSpPr txBox="1">
            <a:spLocks noGrp="1"/>
          </p:cNvSpPr>
          <p:nvPr>
            <p:ph type="title" idx="4294967295"/>
          </p:nvPr>
        </p:nvSpPr>
        <p:spPr>
          <a:xfrm>
            <a:off x="789760" y="722026"/>
            <a:ext cx="8596668" cy="5124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457200" rtl="0" eaLnBrk="1" latinLnBrk="0" hangingPunct="1">
              <a:spcBef>
                <a:spcPct val="0"/>
              </a:spcBef>
              <a:buNone/>
              <a:defRPr sz="2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592363"/>
                </a:solidFill>
                <a:effectLst/>
                <a:uLnTx/>
                <a:uFillTx/>
                <a:latin typeface="+mj-lt"/>
                <a:ea typeface="+mj-ea"/>
                <a:cs typeface="+mj-cs"/>
              </a:rPr>
              <a:t>A Good Place to Start</a:t>
            </a:r>
          </a:p>
        </p:txBody>
      </p:sp>
      <p:sp>
        <p:nvSpPr>
          <p:cNvPr id="8" name="Text Placeholder 7">
            <a:extLst>
              <a:ext uri="{FF2B5EF4-FFF2-40B4-BE49-F238E27FC236}">
                <a16:creationId xmlns:a16="http://schemas.microsoft.com/office/drawing/2014/main" id="{73C160B1-DBB7-91BA-B9BA-CC0CBFF20C51}"/>
              </a:ext>
            </a:extLst>
          </p:cNvPr>
          <p:cNvSpPr>
            <a:spLocks noGrp="1"/>
          </p:cNvSpPr>
          <p:nvPr>
            <p:ph type="body" sz="half" idx="2"/>
          </p:nvPr>
        </p:nvSpPr>
        <p:spPr>
          <a:xfrm>
            <a:off x="677334" y="1498603"/>
            <a:ext cx="5128380" cy="4757053"/>
          </a:xfrm>
        </p:spPr>
        <p:txBody>
          <a:bodyPr>
            <a:normAutofit/>
          </a:bodyPr>
          <a:lstStyle/>
          <a:p>
            <a:pPr marL="342900" indent="-342900">
              <a:lnSpc>
                <a:spcPct val="107000"/>
              </a:lnSpc>
              <a:spcBef>
                <a:spcPts val="0"/>
              </a:spcBef>
              <a:buFont typeface="Wingdings" panose="05000000000000000000" pitchFamily="2" charset="2"/>
              <a:buChar char="§"/>
            </a:pPr>
            <a:r>
              <a:rPr lang="en-US" sz="2600" b="1" kern="100" dirty="0">
                <a:latin typeface="Calibri" panose="020F0502020204030204" pitchFamily="34" charset="0"/>
                <a:ea typeface="Calibri" panose="020F0502020204030204" pitchFamily="34" charset="0"/>
                <a:cs typeface="Times New Roman" panose="02020603050405020304" pitchFamily="18" charset="0"/>
              </a:rPr>
              <a:t>Implicit bias </a:t>
            </a:r>
            <a:r>
              <a:rPr lang="en-US" sz="2600" kern="100" dirty="0">
                <a:latin typeface="Calibri" panose="020F0502020204030204" pitchFamily="34" charset="0"/>
                <a:ea typeface="Calibri" panose="020F0502020204030204" pitchFamily="34" charset="0"/>
                <a:cs typeface="Times New Roman" panose="02020603050405020304" pitchFamily="18" charset="0"/>
              </a:rPr>
              <a:t>refers to the attitudes or stereotypes that affect our understanding, actions, and decisions in an unconscious manner.</a:t>
            </a:r>
          </a:p>
          <a:p>
            <a:pPr>
              <a:lnSpc>
                <a:spcPct val="107000"/>
              </a:lnSpc>
              <a:spcBef>
                <a:spcPts val="0"/>
              </a:spcBef>
            </a:pPr>
            <a:endParaRPr lang="en-US" sz="8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kern="100" dirty="0">
                <a:latin typeface="Calibri" panose="020F0502020204030204" pitchFamily="34" charset="0"/>
                <a:ea typeface="Calibri" panose="020F0502020204030204" pitchFamily="34" charset="0"/>
                <a:cs typeface="Times New Roman" panose="02020603050405020304" pitchFamily="18" charset="0"/>
              </a:rPr>
              <a:t>(The Kirwan Institute for the Study of Race and Ethnicity)</a:t>
            </a:r>
          </a:p>
          <a:p>
            <a:pPr>
              <a:lnSpc>
                <a:spcPct val="107000"/>
              </a:lnSpc>
              <a:spcBef>
                <a:spcPts val="0"/>
              </a:spcBef>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Wingdings" panose="05000000000000000000" pitchFamily="2" charset="2"/>
              <a:buChar char="§"/>
            </a:pPr>
            <a:r>
              <a:rPr lang="en-US" sz="2600" kern="100" dirty="0">
                <a:latin typeface="Calibri" panose="020F0502020204030204" pitchFamily="34" charset="0"/>
                <a:ea typeface="Calibri" panose="020F0502020204030204" pitchFamily="34" charset="0"/>
                <a:cs typeface="Times New Roman" panose="02020603050405020304" pitchFamily="18" charset="0"/>
              </a:rPr>
              <a:t>Simply being </a:t>
            </a:r>
            <a:r>
              <a:rPr lang="en-US" sz="2600" b="1" kern="100" dirty="0">
                <a:latin typeface="Calibri" panose="020F0502020204030204" pitchFamily="34" charset="0"/>
                <a:ea typeface="Calibri" panose="020F0502020204030204" pitchFamily="34" charset="0"/>
                <a:cs typeface="Times New Roman" panose="02020603050405020304" pitchFamily="18" charset="0"/>
              </a:rPr>
              <a:t>aware</a:t>
            </a:r>
            <a:r>
              <a:rPr lang="en-US" sz="2600" kern="100" dirty="0">
                <a:latin typeface="Calibri" panose="020F0502020204030204" pitchFamily="34" charset="0"/>
                <a:ea typeface="Calibri" panose="020F0502020204030204" pitchFamily="34" charset="0"/>
                <a:cs typeface="Times New Roman" panose="02020603050405020304" pitchFamily="18" charset="0"/>
              </a:rPr>
              <a:t> of our implicit bias reduces the “ism”.</a:t>
            </a:r>
          </a:p>
          <a:p>
            <a:pPr>
              <a:lnSpc>
                <a:spcPct val="107000"/>
              </a:lnSpc>
            </a:pPr>
            <a:endParaRPr lang="en-US" sz="8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kern="100" dirty="0">
                <a:latin typeface="Calibri" panose="020F0502020204030204" pitchFamily="34" charset="0"/>
                <a:ea typeface="Calibri" panose="020F0502020204030204" pitchFamily="34" charset="0"/>
                <a:cs typeface="Times New Roman" panose="02020603050405020304" pitchFamily="18" charset="0"/>
              </a:rPr>
              <a:t>(Busso et al., 2019)</a:t>
            </a:r>
            <a:endParaRPr lang="en-US" dirty="0"/>
          </a:p>
        </p:txBody>
      </p:sp>
      <p:pic>
        <p:nvPicPr>
          <p:cNvPr id="7" name="Graphic 6">
            <a:extLst>
              <a:ext uri="{FF2B5EF4-FFF2-40B4-BE49-F238E27FC236}">
                <a16:creationId xmlns:a16="http://schemas.microsoft.com/office/drawing/2014/main" id="{E825C48E-7CD3-5579-A1A8-DD3E50CEACF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62874" y="978865"/>
            <a:ext cx="4900269" cy="4900269"/>
          </a:xfrm>
          <a:prstGeom prst="rect">
            <a:avLst/>
          </a:prstGeom>
        </p:spPr>
      </p:pic>
    </p:spTree>
    <p:extLst>
      <p:ext uri="{BB962C8B-B14F-4D97-AF65-F5344CB8AC3E}">
        <p14:creationId xmlns:p14="http://schemas.microsoft.com/office/powerpoint/2010/main" val="3863715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2AA41-EDC2-3331-EDC5-82B378D12FBF}"/>
              </a:ext>
            </a:extLst>
          </p:cNvPr>
          <p:cNvSpPr>
            <a:spLocks noGrp="1"/>
          </p:cNvSpPr>
          <p:nvPr>
            <p:ph type="title"/>
          </p:nvPr>
        </p:nvSpPr>
        <p:spPr/>
        <p:txBody>
          <a:bodyPr/>
          <a:lstStyle/>
          <a:p>
            <a:r>
              <a:rPr lang="en-US" b="1" dirty="0">
                <a:solidFill>
                  <a:srgbClr val="592363"/>
                </a:solidFill>
              </a:rPr>
              <a:t>Positive Age Beliefs</a:t>
            </a:r>
          </a:p>
        </p:txBody>
      </p:sp>
      <p:pic>
        <p:nvPicPr>
          <p:cNvPr id="4" name="Content Placeholder 3" descr="Jane Fonda sitting next to a Happy Face.">
            <a:hlinkClick r:id="rId3"/>
            <a:extLst>
              <a:ext uri="{FF2B5EF4-FFF2-40B4-BE49-F238E27FC236}">
                <a16:creationId xmlns:a16="http://schemas.microsoft.com/office/drawing/2014/main" id="{0DE9966E-C5A7-30A7-B417-91AC55CAFC49}"/>
              </a:ext>
            </a:extLst>
          </p:cNvPr>
          <p:cNvPicPr>
            <a:picLocks noGrp="1" noChangeAspect="1"/>
          </p:cNvPicPr>
          <p:nvPr>
            <p:ph idx="1"/>
          </p:nvPr>
        </p:nvPicPr>
        <p:blipFill>
          <a:blip r:embed="rId4"/>
          <a:stretch>
            <a:fillRect/>
          </a:stretch>
        </p:blipFill>
        <p:spPr>
          <a:xfrm>
            <a:off x="1354491" y="1754188"/>
            <a:ext cx="6952772" cy="3881437"/>
          </a:xfrm>
          <a:prstGeom prst="rect">
            <a:avLst/>
          </a:prstGeom>
        </p:spPr>
      </p:pic>
    </p:spTree>
    <p:extLst>
      <p:ext uri="{BB962C8B-B14F-4D97-AF65-F5344CB8AC3E}">
        <p14:creationId xmlns:p14="http://schemas.microsoft.com/office/powerpoint/2010/main" val="638823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1F614-F2CB-4656-D090-5BD1AEE37E9A}"/>
              </a:ext>
            </a:extLst>
          </p:cNvPr>
          <p:cNvSpPr>
            <a:spLocks noGrp="1"/>
          </p:cNvSpPr>
          <p:nvPr>
            <p:ph type="title"/>
          </p:nvPr>
        </p:nvSpPr>
        <p:spPr/>
        <p:txBody>
          <a:bodyPr/>
          <a:lstStyle/>
          <a:p>
            <a:r>
              <a:rPr lang="en-US" b="1" err="1">
                <a:solidFill>
                  <a:srgbClr val="592363"/>
                </a:solidFill>
              </a:rPr>
              <a:t>FrameWorks</a:t>
            </a:r>
            <a:r>
              <a:rPr lang="en-US" b="1">
                <a:solidFill>
                  <a:srgbClr val="592363"/>
                </a:solidFill>
              </a:rPr>
              <a:t> Institute</a:t>
            </a:r>
          </a:p>
        </p:txBody>
      </p:sp>
      <p:pic>
        <p:nvPicPr>
          <p:cNvPr id="4" name="Picture 3" descr="The Research &#10;FrameWorks Institute Logo&#10;The words FrameWorks extending out of a square frame.">
            <a:extLst>
              <a:ext uri="{FF2B5EF4-FFF2-40B4-BE49-F238E27FC236}">
                <a16:creationId xmlns:a16="http://schemas.microsoft.com/office/drawing/2014/main" id="{CC73C5CC-198C-4F83-9EEA-0CF1A58D52A2}"/>
              </a:ext>
            </a:extLst>
          </p:cNvPr>
          <p:cNvPicPr>
            <a:picLocks noChangeAspect="1"/>
          </p:cNvPicPr>
          <p:nvPr/>
        </p:nvPicPr>
        <p:blipFill rotWithShape="1">
          <a:blip r:embed="rId3"/>
          <a:srcRect l="1015" t="5208" r="76657" b="21438"/>
          <a:stretch>
            <a:fillRect/>
          </a:stretch>
        </p:blipFill>
        <p:spPr>
          <a:xfrm>
            <a:off x="5616466" y="424634"/>
            <a:ext cx="1640677" cy="1505766"/>
          </a:xfrm>
          <a:prstGeom prst="rect">
            <a:avLst/>
          </a:prstGeom>
        </p:spPr>
      </p:pic>
      <p:sp>
        <p:nvSpPr>
          <p:cNvPr id="3" name="Content Placeholder 2">
            <a:extLst>
              <a:ext uri="{FF2B5EF4-FFF2-40B4-BE49-F238E27FC236}">
                <a16:creationId xmlns:a16="http://schemas.microsoft.com/office/drawing/2014/main" id="{A881AD29-7AB2-31DD-1A2C-ECCC3CA6DBB6}"/>
              </a:ext>
            </a:extLst>
          </p:cNvPr>
          <p:cNvSpPr>
            <a:spLocks noGrp="1"/>
          </p:cNvSpPr>
          <p:nvPr>
            <p:ph idx="1"/>
          </p:nvPr>
        </p:nvSpPr>
        <p:spPr/>
        <p:txBody>
          <a:bodyPr>
            <a:normAutofit/>
          </a:bodyPr>
          <a:lstStyle/>
          <a:p>
            <a:r>
              <a:rPr lang="en-US" sz="2000" dirty="0"/>
              <a:t>Nonprofit think tank with the mission to advance the nonprofit sector’s capacity to reframe social issues. </a:t>
            </a:r>
          </a:p>
          <a:p>
            <a:r>
              <a:rPr lang="en-US" sz="2000" dirty="0"/>
              <a:t>Conducts original, scholarly research on the communications aspects of social and scientific issues. </a:t>
            </a:r>
          </a:p>
          <a:p>
            <a:r>
              <a:rPr lang="en-US" sz="2000" dirty="0"/>
              <a:t>Used quantitative and qualitative methods (with a sample size of 12,185 people) to develop empirically supported messaging strategies for advocates and communicators working in the aging space. </a:t>
            </a:r>
          </a:p>
          <a:p>
            <a:r>
              <a:rPr lang="en-US" sz="2000" dirty="0"/>
              <a:t>This research conducted by </a:t>
            </a:r>
            <a:r>
              <a:rPr lang="en-US" sz="2000" dirty="0" err="1"/>
              <a:t>FrameWorks</a:t>
            </a:r>
            <a:r>
              <a:rPr lang="en-US" sz="2000" dirty="0"/>
              <a:t> Institute was distributed for educational purposes by the National Center to Reframe Aging</a:t>
            </a:r>
          </a:p>
          <a:p>
            <a:endParaRPr lang="en-US" sz="2000" dirty="0"/>
          </a:p>
        </p:txBody>
      </p:sp>
    </p:spTree>
    <p:extLst>
      <p:ext uri="{BB962C8B-B14F-4D97-AF65-F5344CB8AC3E}">
        <p14:creationId xmlns:p14="http://schemas.microsoft.com/office/powerpoint/2010/main" val="3652478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AFD9A-E385-D5BE-5DB5-94533BB52406}"/>
              </a:ext>
            </a:extLst>
          </p:cNvPr>
          <p:cNvSpPr>
            <a:spLocks noGrp="1"/>
          </p:cNvSpPr>
          <p:nvPr>
            <p:ph type="title"/>
          </p:nvPr>
        </p:nvSpPr>
        <p:spPr>
          <a:xfrm>
            <a:off x="677334" y="609600"/>
            <a:ext cx="8596668" cy="812800"/>
          </a:xfrm>
        </p:spPr>
        <p:txBody>
          <a:bodyPr/>
          <a:lstStyle/>
          <a:p>
            <a:r>
              <a:rPr lang="en-US" b="1">
                <a:solidFill>
                  <a:srgbClr val="592363"/>
                </a:solidFill>
              </a:rPr>
              <a:t>National Center to Reframing Aging</a:t>
            </a:r>
          </a:p>
        </p:txBody>
      </p:sp>
      <p:pic>
        <p:nvPicPr>
          <p:cNvPr id="4" name="Picture 3" descr="National Center to Reframe Aging logo">
            <a:extLst>
              <a:ext uri="{FF2B5EF4-FFF2-40B4-BE49-F238E27FC236}">
                <a16:creationId xmlns:a16="http://schemas.microsoft.com/office/drawing/2014/main" id="{BC1E6C69-5EFA-6284-75DF-6F14716681EB}"/>
              </a:ext>
            </a:extLst>
          </p:cNvPr>
          <p:cNvPicPr>
            <a:picLocks noChangeAspect="1"/>
          </p:cNvPicPr>
          <p:nvPr/>
        </p:nvPicPr>
        <p:blipFill>
          <a:blip r:embed="rId3"/>
          <a:stretch>
            <a:fillRect/>
          </a:stretch>
        </p:blipFill>
        <p:spPr>
          <a:xfrm>
            <a:off x="677334" y="1180612"/>
            <a:ext cx="2123597" cy="1103321"/>
          </a:xfrm>
          <a:prstGeom prst="rect">
            <a:avLst/>
          </a:prstGeom>
        </p:spPr>
      </p:pic>
      <p:sp>
        <p:nvSpPr>
          <p:cNvPr id="3" name="Content Placeholder 2">
            <a:extLst>
              <a:ext uri="{FF2B5EF4-FFF2-40B4-BE49-F238E27FC236}">
                <a16:creationId xmlns:a16="http://schemas.microsoft.com/office/drawing/2014/main" id="{656EEBE0-712E-93DD-71F1-CE307F6522C6}"/>
              </a:ext>
            </a:extLst>
          </p:cNvPr>
          <p:cNvSpPr>
            <a:spLocks noGrp="1"/>
          </p:cNvSpPr>
          <p:nvPr>
            <p:ph idx="1"/>
          </p:nvPr>
        </p:nvSpPr>
        <p:spPr>
          <a:xfrm>
            <a:off x="677334" y="2627086"/>
            <a:ext cx="8596668" cy="3414276"/>
          </a:xfrm>
        </p:spPr>
        <p:txBody>
          <a:bodyPr/>
          <a:lstStyle/>
          <a:p>
            <a:r>
              <a:rPr lang="en-US" sz="2000"/>
              <a:t>The nation’s leading organization and trusted source for proven communication strategies and tools to effectively frame aging issues. </a:t>
            </a:r>
          </a:p>
          <a:p>
            <a:r>
              <a:rPr lang="en-US" sz="2000"/>
              <a:t>Cultivating an active community of individuals and organizations to spread awareness of implicit bias toward older people and influence policies and programs that benefit all of us as we age. </a:t>
            </a:r>
          </a:p>
          <a:p>
            <a:r>
              <a:rPr lang="en-US" sz="2000"/>
              <a:t>Led by The Gerontological Society of America (GSA), the National Center acts on behalf of and amplifies efforts of the ten Leaders of Aging Organizations</a:t>
            </a:r>
            <a:r>
              <a:rPr lang="en-US"/>
              <a:t>.</a:t>
            </a:r>
          </a:p>
        </p:txBody>
      </p:sp>
    </p:spTree>
    <p:extLst>
      <p:ext uri="{BB962C8B-B14F-4D97-AF65-F5344CB8AC3E}">
        <p14:creationId xmlns:p14="http://schemas.microsoft.com/office/powerpoint/2010/main" val="42999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9539EC-EAD8-1AF3-980E-D24AC9EA9A1D}"/>
              </a:ext>
            </a:extLst>
          </p:cNvPr>
          <p:cNvSpPr>
            <a:spLocks noGrp="1"/>
          </p:cNvSpPr>
          <p:nvPr>
            <p:ph type="title"/>
          </p:nvPr>
        </p:nvSpPr>
        <p:spPr>
          <a:xfrm>
            <a:off x="652481" y="1382486"/>
            <a:ext cx="3547581" cy="4093028"/>
          </a:xfrm>
        </p:spPr>
        <p:txBody>
          <a:bodyPr anchor="ctr">
            <a:normAutofit/>
          </a:bodyPr>
          <a:lstStyle/>
          <a:p>
            <a:r>
              <a:rPr lang="en-US" sz="4400" b="1" dirty="0">
                <a:solidFill>
                  <a:srgbClr val="592363"/>
                </a:solidFill>
              </a:rPr>
              <a:t>One Thing Leads to Another</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descr="- Changing our communications through intentional framing strategies &#10;- Changes the way we talk about aging &#10;- Which changes our thinking &#10;- Which can lead to beneficial policy and systems change.&#10;">
            <a:extLst>
              <a:ext uri="{FF2B5EF4-FFF2-40B4-BE49-F238E27FC236}">
                <a16:creationId xmlns:a16="http://schemas.microsoft.com/office/drawing/2014/main" id="{8698CFFC-0117-E3CD-2875-863460CD482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907024645"/>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Arrow: Down 3">
            <a:extLst>
              <a:ext uri="{FF2B5EF4-FFF2-40B4-BE49-F238E27FC236}">
                <a16:creationId xmlns:a16="http://schemas.microsoft.com/office/drawing/2014/main" id="{76C49FBB-744C-321B-E9CE-56D72431CEE9}"/>
              </a:ext>
              <a:ext uri="{C183D7F6-B498-43B3-948B-1728B52AA6E4}">
                <adec:decorative xmlns:adec="http://schemas.microsoft.com/office/drawing/2017/decorative" val="1"/>
              </a:ext>
            </a:extLst>
          </p:cNvPr>
          <p:cNvSpPr/>
          <p:nvPr/>
        </p:nvSpPr>
        <p:spPr>
          <a:xfrm>
            <a:off x="7980785" y="1787234"/>
            <a:ext cx="500339" cy="590680"/>
          </a:xfrm>
          <a:prstGeom prst="downArrow">
            <a:avLst/>
          </a:prstGeom>
          <a:solidFill>
            <a:srgbClr val="7848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3" name="Arrow: Down 2">
            <a:extLst>
              <a:ext uri="{FF2B5EF4-FFF2-40B4-BE49-F238E27FC236}">
                <a16:creationId xmlns:a16="http://schemas.microsoft.com/office/drawing/2014/main" id="{22BDC499-2F12-36E5-6797-367761A67DB3}"/>
              </a:ext>
              <a:ext uri="{C183D7F6-B498-43B3-948B-1728B52AA6E4}">
                <adec:decorative xmlns:adec="http://schemas.microsoft.com/office/drawing/2017/decorative" val="1"/>
              </a:ext>
            </a:extLst>
          </p:cNvPr>
          <p:cNvSpPr/>
          <p:nvPr/>
        </p:nvSpPr>
        <p:spPr>
          <a:xfrm>
            <a:off x="7980784" y="3090733"/>
            <a:ext cx="500339" cy="590680"/>
          </a:xfrm>
          <a:prstGeom prst="downArrow">
            <a:avLst/>
          </a:prstGeom>
          <a:solidFill>
            <a:srgbClr val="7848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8" name="Arrow: Down 7">
            <a:extLst>
              <a:ext uri="{FF2B5EF4-FFF2-40B4-BE49-F238E27FC236}">
                <a16:creationId xmlns:a16="http://schemas.microsoft.com/office/drawing/2014/main" id="{C531B97B-025F-2481-9683-B68A147A2452}"/>
              </a:ext>
              <a:ext uri="{C183D7F6-B498-43B3-948B-1728B52AA6E4}">
                <adec:decorative xmlns:adec="http://schemas.microsoft.com/office/drawing/2017/decorative" val="1"/>
              </a:ext>
            </a:extLst>
          </p:cNvPr>
          <p:cNvSpPr/>
          <p:nvPr/>
        </p:nvSpPr>
        <p:spPr>
          <a:xfrm>
            <a:off x="7980784" y="4412869"/>
            <a:ext cx="500339" cy="590680"/>
          </a:xfrm>
          <a:prstGeom prst="downArrow">
            <a:avLst/>
          </a:prstGeom>
          <a:solidFill>
            <a:srgbClr val="7848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Tree>
    <p:extLst>
      <p:ext uri="{BB962C8B-B14F-4D97-AF65-F5344CB8AC3E}">
        <p14:creationId xmlns:p14="http://schemas.microsoft.com/office/powerpoint/2010/main" val="1036004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264DA6-F594-6269-4FAF-C3A9E082A91A}"/>
              </a:ext>
            </a:extLst>
          </p:cNvPr>
          <p:cNvSpPr>
            <a:spLocks noGrp="1"/>
          </p:cNvSpPr>
          <p:nvPr>
            <p:ph type="title"/>
          </p:nvPr>
        </p:nvSpPr>
        <p:spPr/>
        <p:txBody>
          <a:bodyPr/>
          <a:lstStyle/>
          <a:p>
            <a:r>
              <a:rPr lang="en-US" dirty="0">
                <a:solidFill>
                  <a:srgbClr val="660066"/>
                </a:solidFill>
              </a:rPr>
              <a:t>Words Matter</a:t>
            </a:r>
          </a:p>
        </p:txBody>
      </p:sp>
      <p:pic>
        <p:nvPicPr>
          <p:cNvPr id="15" name="Content Placeholder 14" descr="On line thesaurus search for the word &quot;disabled&quot; resulting in multiple negative synonyms: sick, diseased, unwell, unsound, unfit, etc. accompanied by mischaracterized antonyms such as whole, robust, chipper, etc. ">
            <a:extLst>
              <a:ext uri="{FF2B5EF4-FFF2-40B4-BE49-F238E27FC236}">
                <a16:creationId xmlns:a16="http://schemas.microsoft.com/office/drawing/2014/main" id="{AD4A18F1-0493-1218-2C83-E5F98CAE3B2C}"/>
              </a:ext>
            </a:extLst>
          </p:cNvPr>
          <p:cNvPicPr>
            <a:picLocks noGrp="1" noChangeAspect="1"/>
          </p:cNvPicPr>
          <p:nvPr>
            <p:ph sz="half" idx="1"/>
          </p:nvPr>
        </p:nvPicPr>
        <p:blipFill>
          <a:blip r:embed="rId3"/>
          <a:stretch>
            <a:fillRect/>
          </a:stretch>
        </p:blipFill>
        <p:spPr>
          <a:xfrm>
            <a:off x="397980" y="1029310"/>
            <a:ext cx="5606335" cy="5338640"/>
          </a:xfrm>
          <a:prstGeom prst="rect">
            <a:avLst/>
          </a:prstGeom>
        </p:spPr>
      </p:pic>
      <p:pic>
        <p:nvPicPr>
          <p:cNvPr id="11" name="Content Placeholder 10" descr="On line thesaurus search for the word &quot;old&quot; resulting in multiple negative synonyms: senile, tottery, over-the-hill, doddering, decrepit, etc. ">
            <a:extLst>
              <a:ext uri="{FF2B5EF4-FFF2-40B4-BE49-F238E27FC236}">
                <a16:creationId xmlns:a16="http://schemas.microsoft.com/office/drawing/2014/main" id="{D0C4B686-72DE-AE55-7693-091FDEF5D206}"/>
              </a:ext>
            </a:extLst>
          </p:cNvPr>
          <p:cNvPicPr>
            <a:picLocks noGrp="1" noChangeAspect="1"/>
          </p:cNvPicPr>
          <p:nvPr>
            <p:ph sz="half" idx="2"/>
          </p:nvPr>
        </p:nvPicPr>
        <p:blipFill>
          <a:blip r:embed="rId4"/>
          <a:srcRect t="3687" r="7319"/>
          <a:stretch>
            <a:fillRect/>
          </a:stretch>
        </p:blipFill>
        <p:spPr>
          <a:xfrm>
            <a:off x="5325200" y="848165"/>
            <a:ext cx="4320606" cy="5542651"/>
          </a:xfrm>
          <a:prstGeom prst="rect">
            <a:avLst/>
          </a:prstGeom>
        </p:spPr>
      </p:pic>
    </p:spTree>
    <p:extLst>
      <p:ext uri="{BB962C8B-B14F-4D97-AF65-F5344CB8AC3E}">
        <p14:creationId xmlns:p14="http://schemas.microsoft.com/office/powerpoint/2010/main" val="3805491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32F15C-55F5-9254-9285-6792EAEAC8CD}"/>
              </a:ext>
            </a:extLst>
          </p:cNvPr>
          <p:cNvSpPr>
            <a:spLocks noGrp="1"/>
          </p:cNvSpPr>
          <p:nvPr>
            <p:ph type="title"/>
          </p:nvPr>
        </p:nvSpPr>
        <p:spPr>
          <a:xfrm>
            <a:off x="911668" y="609600"/>
            <a:ext cx="8362334" cy="629920"/>
          </a:xfrm>
        </p:spPr>
        <p:txBody>
          <a:bodyPr>
            <a:normAutofit fontScale="90000"/>
          </a:bodyPr>
          <a:lstStyle/>
          <a:p>
            <a:r>
              <a:rPr lang="en-US" b="1" dirty="0">
                <a:solidFill>
                  <a:srgbClr val="592363"/>
                </a:solidFill>
              </a:rPr>
              <a:t>Thoughtful Words Matter More </a:t>
            </a:r>
          </a:p>
        </p:txBody>
      </p:sp>
      <p:graphicFrame>
        <p:nvGraphicFramePr>
          <p:cNvPr id="7" name="Table 6">
            <a:extLst>
              <a:ext uri="{FF2B5EF4-FFF2-40B4-BE49-F238E27FC236}">
                <a16:creationId xmlns:a16="http://schemas.microsoft.com/office/drawing/2014/main" id="{1D88C837-958D-E2E3-EBCE-07A37F5858E4}"/>
              </a:ext>
            </a:extLst>
          </p:cNvPr>
          <p:cNvGraphicFramePr>
            <a:graphicFrameLocks noGrp="1"/>
          </p:cNvGraphicFramePr>
          <p:nvPr>
            <p:extLst>
              <p:ext uri="{D42A27DB-BD31-4B8C-83A1-F6EECF244321}">
                <p14:modId xmlns:p14="http://schemas.microsoft.com/office/powerpoint/2010/main" val="2642631959"/>
              </p:ext>
            </p:extLst>
          </p:nvPr>
        </p:nvGraphicFramePr>
        <p:xfrm>
          <a:off x="911668" y="1239520"/>
          <a:ext cx="8362334" cy="4870994"/>
        </p:xfrm>
        <a:graphic>
          <a:graphicData uri="http://schemas.openxmlformats.org/drawingml/2006/table">
            <a:tbl>
              <a:tblPr firstRow="1" bandRow="1">
                <a:tableStyleId>{BDBED569-4797-4DF1-A0F4-6AAB3CD982D8}</a:tableStyleId>
              </a:tblPr>
              <a:tblGrid>
                <a:gridCol w="4181167">
                  <a:extLst>
                    <a:ext uri="{9D8B030D-6E8A-4147-A177-3AD203B41FA5}">
                      <a16:colId xmlns:a16="http://schemas.microsoft.com/office/drawing/2014/main" val="3175944805"/>
                    </a:ext>
                  </a:extLst>
                </a:gridCol>
                <a:gridCol w="4181167">
                  <a:extLst>
                    <a:ext uri="{9D8B030D-6E8A-4147-A177-3AD203B41FA5}">
                      <a16:colId xmlns:a16="http://schemas.microsoft.com/office/drawing/2014/main" val="395558956"/>
                    </a:ext>
                  </a:extLst>
                </a:gridCol>
              </a:tblGrid>
              <a:tr h="526594">
                <a:tc>
                  <a:txBody>
                    <a:bodyPr/>
                    <a:lstStyle/>
                    <a:p>
                      <a:r>
                        <a:rPr lang="en-US" sz="2000"/>
                        <a:t>Instead of these words</a:t>
                      </a:r>
                    </a:p>
                  </a:txBody>
                  <a:tcPr/>
                </a:tc>
                <a:tc>
                  <a:txBody>
                    <a:bodyPr/>
                    <a:lstStyle/>
                    <a:p>
                      <a:r>
                        <a:rPr lang="en-US" sz="2000"/>
                        <a:t>Try</a:t>
                      </a:r>
                    </a:p>
                  </a:txBody>
                  <a:tcPr/>
                </a:tc>
                <a:extLst>
                  <a:ext uri="{0D108BD9-81ED-4DB2-BD59-A6C34878D82A}">
                    <a16:rowId xmlns:a16="http://schemas.microsoft.com/office/drawing/2014/main" val="2575749540"/>
                  </a:ext>
                </a:extLst>
              </a:tr>
              <a:tr h="131648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0"/>
                        <a:t>“Tidal wave”, “tsunami”, and similarly catastrophic terms for the growing population of older people.</a:t>
                      </a:r>
                    </a:p>
                  </a:txBody>
                  <a:tcPr/>
                </a:tc>
                <a:tc>
                  <a:txBody>
                    <a:bodyPr/>
                    <a:lstStyle/>
                    <a:p>
                      <a:r>
                        <a:rPr lang="en-US" sz="2000" b="0"/>
                        <a:t>Talking affirmatively about changing demographics: “As Americans live longer and healthier lives…”</a:t>
                      </a:r>
                    </a:p>
                  </a:txBody>
                  <a:tcPr/>
                </a:tc>
                <a:extLst>
                  <a:ext uri="{0D108BD9-81ED-4DB2-BD59-A6C34878D82A}">
                    <a16:rowId xmlns:a16="http://schemas.microsoft.com/office/drawing/2014/main" val="3823584008"/>
                  </a:ext>
                </a:extLst>
              </a:tr>
              <a:tr h="1711430">
                <a:tc>
                  <a:txBody>
                    <a:bodyPr/>
                    <a:lstStyle/>
                    <a:p>
                      <a:r>
                        <a:rPr lang="en-US" sz="2000" b="0" dirty="0"/>
                        <a:t>“Choice”, “planning”, “control” and other individual determinants of aging and disability outcomes.</a:t>
                      </a:r>
                    </a:p>
                  </a:txBody>
                  <a:tcPr/>
                </a:tc>
                <a:tc>
                  <a:txBody>
                    <a:bodyPr/>
                    <a:lstStyle/>
                    <a:p>
                      <a:r>
                        <a:rPr lang="en-US" sz="2000" b="0" dirty="0"/>
                        <a:t>Emphasizing how to improve social contexts: “Let’s find creative solutions to ensure we can all thrive as we age or experience disability.”</a:t>
                      </a:r>
                    </a:p>
                  </a:txBody>
                  <a:tcPr/>
                </a:tc>
                <a:extLst>
                  <a:ext uri="{0D108BD9-81ED-4DB2-BD59-A6C34878D82A}">
                    <a16:rowId xmlns:a16="http://schemas.microsoft.com/office/drawing/2014/main" val="3169576893"/>
                  </a:ext>
                </a:extLst>
              </a:tr>
              <a:tr h="1316485">
                <a:tc>
                  <a:txBody>
                    <a:bodyPr/>
                    <a:lstStyle/>
                    <a:p>
                      <a:r>
                        <a:rPr lang="en-US" sz="2000" b="0"/>
                        <a:t>“Seniors”, “elderly”, “aging dependents”, and similar “other-</a:t>
                      </a:r>
                      <a:r>
                        <a:rPr lang="en-US" sz="2000" b="0" err="1"/>
                        <a:t>ing</a:t>
                      </a:r>
                      <a:r>
                        <a:rPr lang="en-US" sz="2000" b="0"/>
                        <a:t>” terms that stoke stereotypes.</a:t>
                      </a:r>
                    </a:p>
                  </a:txBody>
                  <a:tcPr/>
                </a:tc>
                <a:tc>
                  <a:txBody>
                    <a:bodyPr/>
                    <a:lstStyle/>
                    <a:p>
                      <a:r>
                        <a:rPr lang="en-US" sz="2000" b="0" dirty="0"/>
                        <a:t>Using more neutral (“older people”, “Americans”) and inclusive (“we”, “us”) terms.</a:t>
                      </a:r>
                    </a:p>
                  </a:txBody>
                  <a:tcPr/>
                </a:tc>
                <a:extLst>
                  <a:ext uri="{0D108BD9-81ED-4DB2-BD59-A6C34878D82A}">
                    <a16:rowId xmlns:a16="http://schemas.microsoft.com/office/drawing/2014/main" val="2089891178"/>
                  </a:ext>
                </a:extLst>
              </a:tr>
            </a:tbl>
          </a:graphicData>
        </a:graphic>
      </p:graphicFrame>
    </p:spTree>
    <p:extLst>
      <p:ext uri="{BB962C8B-B14F-4D97-AF65-F5344CB8AC3E}">
        <p14:creationId xmlns:p14="http://schemas.microsoft.com/office/powerpoint/2010/main" val="23213864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ECE67-C9A7-C692-18ED-DDED50FC94A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518BA0C-64EB-ED14-1F82-72E93A026E3D}"/>
              </a:ext>
            </a:extLst>
          </p:cNvPr>
          <p:cNvSpPr>
            <a:spLocks noGrp="1"/>
          </p:cNvSpPr>
          <p:nvPr>
            <p:ph type="title"/>
          </p:nvPr>
        </p:nvSpPr>
        <p:spPr>
          <a:xfrm>
            <a:off x="522513" y="364273"/>
            <a:ext cx="8751488" cy="696686"/>
          </a:xfrm>
        </p:spPr>
        <p:txBody>
          <a:bodyPr/>
          <a:lstStyle/>
          <a:p>
            <a:r>
              <a:rPr lang="en-US" b="1" dirty="0">
                <a:solidFill>
                  <a:srgbClr val="592363"/>
                </a:solidFill>
              </a:rPr>
              <a:t>Thoughtful Words Matter More, part 2</a:t>
            </a:r>
          </a:p>
        </p:txBody>
      </p:sp>
      <p:graphicFrame>
        <p:nvGraphicFramePr>
          <p:cNvPr id="7" name="Table 6">
            <a:extLst>
              <a:ext uri="{FF2B5EF4-FFF2-40B4-BE49-F238E27FC236}">
                <a16:creationId xmlns:a16="http://schemas.microsoft.com/office/drawing/2014/main" id="{92E79704-EA59-E279-16CC-9EF402AC8338}"/>
              </a:ext>
            </a:extLst>
          </p:cNvPr>
          <p:cNvGraphicFramePr>
            <a:graphicFrameLocks noGrp="1"/>
          </p:cNvGraphicFramePr>
          <p:nvPr>
            <p:extLst>
              <p:ext uri="{D42A27DB-BD31-4B8C-83A1-F6EECF244321}">
                <p14:modId xmlns:p14="http://schemas.microsoft.com/office/powerpoint/2010/main" val="4148748365"/>
              </p:ext>
            </p:extLst>
          </p:nvPr>
        </p:nvGraphicFramePr>
        <p:xfrm>
          <a:off x="522513" y="1060959"/>
          <a:ext cx="9234804" cy="4977985"/>
        </p:xfrm>
        <a:graphic>
          <a:graphicData uri="http://schemas.openxmlformats.org/drawingml/2006/table">
            <a:tbl>
              <a:tblPr firstRow="1" bandRow="1">
                <a:tableStyleId>{BDBED569-4797-4DF1-A0F4-6AAB3CD982D8}</a:tableStyleId>
              </a:tblPr>
              <a:tblGrid>
                <a:gridCol w="3982580">
                  <a:extLst>
                    <a:ext uri="{9D8B030D-6E8A-4147-A177-3AD203B41FA5}">
                      <a16:colId xmlns:a16="http://schemas.microsoft.com/office/drawing/2014/main" val="3175944805"/>
                    </a:ext>
                  </a:extLst>
                </a:gridCol>
                <a:gridCol w="5252224">
                  <a:extLst>
                    <a:ext uri="{9D8B030D-6E8A-4147-A177-3AD203B41FA5}">
                      <a16:colId xmlns:a16="http://schemas.microsoft.com/office/drawing/2014/main" val="395558956"/>
                    </a:ext>
                  </a:extLst>
                </a:gridCol>
              </a:tblGrid>
              <a:tr h="458348">
                <a:tc>
                  <a:txBody>
                    <a:bodyPr/>
                    <a:lstStyle/>
                    <a:p>
                      <a:r>
                        <a:rPr lang="en-US" sz="2000"/>
                        <a:t>Instead of these words</a:t>
                      </a:r>
                    </a:p>
                  </a:txBody>
                  <a:tcPr/>
                </a:tc>
                <a:tc>
                  <a:txBody>
                    <a:bodyPr/>
                    <a:lstStyle/>
                    <a:p>
                      <a:r>
                        <a:rPr lang="en-US" sz="2000"/>
                        <a:t>Try</a:t>
                      </a:r>
                    </a:p>
                  </a:txBody>
                  <a:tcPr/>
                </a:tc>
                <a:extLst>
                  <a:ext uri="{0D108BD9-81ED-4DB2-BD59-A6C34878D82A}">
                    <a16:rowId xmlns:a16="http://schemas.microsoft.com/office/drawing/2014/main" val="2575749540"/>
                  </a:ext>
                </a:extLst>
              </a:tr>
              <a:tr h="146922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a:t>“Struggle”, “battle”, “fight”, and similar conflict-oriented words to describe aging experiences.</a:t>
                      </a:r>
                    </a:p>
                  </a:txBody>
                  <a:tcPr/>
                </a:tc>
                <a:tc>
                  <a:txBody>
                    <a:bodyPr/>
                    <a:lstStyle/>
                    <a:p>
                      <a:r>
                        <a:rPr lang="en-US" sz="2000" dirty="0"/>
                        <a:t>The Building Momentum metaphor: “Aging is a dynamic process that leads to new abilities and knowledge we can share with our communities.”</a:t>
                      </a:r>
                    </a:p>
                  </a:txBody>
                  <a:tcPr/>
                </a:tc>
                <a:extLst>
                  <a:ext uri="{0D108BD9-81ED-4DB2-BD59-A6C34878D82A}">
                    <a16:rowId xmlns:a16="http://schemas.microsoft.com/office/drawing/2014/main" val="3823584008"/>
                  </a:ext>
                </a:extLst>
              </a:tr>
              <a:tr h="1322555">
                <a:tc>
                  <a:txBody>
                    <a:bodyPr/>
                    <a:lstStyle/>
                    <a:p>
                      <a:r>
                        <a:rPr lang="en-US" sz="2000" dirty="0"/>
                        <a:t>Using the word “ageism” or “ableism” without explanation.</a:t>
                      </a:r>
                    </a:p>
                  </a:txBody>
                  <a:tcPr/>
                </a:tc>
                <a:tc>
                  <a:txBody>
                    <a:bodyPr/>
                    <a:lstStyle/>
                    <a:p>
                      <a:r>
                        <a:rPr lang="en-US" sz="2000" dirty="0"/>
                        <a:t>Define: “Ageism is discrimination against older people due to negative and inaccurate stereotypes.”</a:t>
                      </a:r>
                    </a:p>
                    <a:p>
                      <a:r>
                        <a:rPr lang="en-US" sz="2000" dirty="0"/>
                        <a:t>“Ableism is discrimination against people with disabilities due to due to negative and inaccurate stereotypes.”</a:t>
                      </a:r>
                    </a:p>
                  </a:txBody>
                  <a:tcPr/>
                </a:tc>
                <a:extLst>
                  <a:ext uri="{0D108BD9-81ED-4DB2-BD59-A6C34878D82A}">
                    <a16:rowId xmlns:a16="http://schemas.microsoft.com/office/drawing/2014/main" val="3169576893"/>
                  </a:ext>
                </a:extLst>
              </a:tr>
              <a:tr h="1130173">
                <a:tc>
                  <a:txBody>
                    <a:bodyPr/>
                    <a:lstStyle/>
                    <a:p>
                      <a:r>
                        <a:rPr lang="en-US" sz="2000"/>
                        <a:t>Making generic appeals to the need to “do something” about aging.</a:t>
                      </a:r>
                    </a:p>
                  </a:txBody>
                  <a:tcPr/>
                </a:tc>
                <a:tc>
                  <a:txBody>
                    <a:bodyPr/>
                    <a:lstStyle/>
                    <a:p>
                      <a:r>
                        <a:rPr lang="en-US" sz="2000" dirty="0"/>
                        <a:t>Using concrete examples like intergenerational community centers to illustrate inventive solutions.</a:t>
                      </a:r>
                    </a:p>
                  </a:txBody>
                  <a:tcPr/>
                </a:tc>
                <a:extLst>
                  <a:ext uri="{0D108BD9-81ED-4DB2-BD59-A6C34878D82A}">
                    <a16:rowId xmlns:a16="http://schemas.microsoft.com/office/drawing/2014/main" val="2089891178"/>
                  </a:ext>
                </a:extLst>
              </a:tr>
            </a:tbl>
          </a:graphicData>
        </a:graphic>
      </p:graphicFrame>
      <p:sp>
        <p:nvSpPr>
          <p:cNvPr id="3" name="TextBox 2">
            <a:extLst>
              <a:ext uri="{FF2B5EF4-FFF2-40B4-BE49-F238E27FC236}">
                <a16:creationId xmlns:a16="http://schemas.microsoft.com/office/drawing/2014/main" id="{6F137EDA-0575-16B4-B053-A4A5F06B6CDA}"/>
              </a:ext>
            </a:extLst>
          </p:cNvPr>
          <p:cNvSpPr txBox="1"/>
          <p:nvPr/>
        </p:nvSpPr>
        <p:spPr>
          <a:xfrm>
            <a:off x="393477" y="6248400"/>
            <a:ext cx="5228034" cy="369332"/>
          </a:xfrm>
          <a:prstGeom prst="rect">
            <a:avLst/>
          </a:prstGeom>
          <a:noFill/>
        </p:spPr>
        <p:txBody>
          <a:bodyPr wrap="none" rtlCol="0">
            <a:spAutoFit/>
          </a:bodyPr>
          <a:lstStyle/>
          <a:p>
            <a:r>
              <a:rPr lang="en-US" dirty="0"/>
              <a:t>Adapted from: </a:t>
            </a:r>
            <a:r>
              <a:rPr lang="en-US" dirty="0">
                <a:hlinkClick r:id="rId3"/>
              </a:rPr>
              <a:t>National Center to Reframe Aging</a:t>
            </a:r>
            <a:endParaRPr lang="en-US" dirty="0"/>
          </a:p>
        </p:txBody>
      </p:sp>
    </p:spTree>
    <p:extLst>
      <p:ext uri="{BB962C8B-B14F-4D97-AF65-F5344CB8AC3E}">
        <p14:creationId xmlns:p14="http://schemas.microsoft.com/office/powerpoint/2010/main" val="1086744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6133-0A9A-BA71-081B-D3F36268B975}"/>
              </a:ext>
            </a:extLst>
          </p:cNvPr>
          <p:cNvSpPr>
            <a:spLocks noGrp="1"/>
          </p:cNvSpPr>
          <p:nvPr>
            <p:ph type="title"/>
          </p:nvPr>
        </p:nvSpPr>
        <p:spPr>
          <a:xfrm>
            <a:off x="522512" y="412638"/>
            <a:ext cx="8596668" cy="680182"/>
          </a:xfrm>
        </p:spPr>
        <p:txBody>
          <a:bodyPr/>
          <a:lstStyle/>
          <a:p>
            <a:r>
              <a:rPr lang="en-US" b="1" dirty="0">
                <a:solidFill>
                  <a:srgbClr val="592363"/>
                </a:solidFill>
              </a:rPr>
              <a:t>Thoughtful Words Matter More, part 3</a:t>
            </a:r>
            <a:endParaRPr lang="en-US" dirty="0"/>
          </a:p>
        </p:txBody>
      </p:sp>
      <p:graphicFrame>
        <p:nvGraphicFramePr>
          <p:cNvPr id="5" name="Table 4">
            <a:extLst>
              <a:ext uri="{FF2B5EF4-FFF2-40B4-BE49-F238E27FC236}">
                <a16:creationId xmlns:a16="http://schemas.microsoft.com/office/drawing/2014/main" id="{B5AAA70A-0A78-CDBD-794A-3EB0C6E67B3E}"/>
              </a:ext>
            </a:extLst>
          </p:cNvPr>
          <p:cNvGraphicFramePr>
            <a:graphicFrameLocks noGrp="1"/>
          </p:cNvGraphicFramePr>
          <p:nvPr>
            <p:extLst>
              <p:ext uri="{D42A27DB-BD31-4B8C-83A1-F6EECF244321}">
                <p14:modId xmlns:p14="http://schemas.microsoft.com/office/powerpoint/2010/main" val="1643707915"/>
              </p:ext>
            </p:extLst>
          </p:nvPr>
        </p:nvGraphicFramePr>
        <p:xfrm>
          <a:off x="645177" y="1339595"/>
          <a:ext cx="8751488" cy="4298317"/>
        </p:xfrm>
        <a:graphic>
          <a:graphicData uri="http://schemas.openxmlformats.org/drawingml/2006/table">
            <a:tbl>
              <a:tblPr firstRow="1" bandRow="1">
                <a:tableStyleId>{BDBED569-4797-4DF1-A0F4-6AAB3CD982D8}</a:tableStyleId>
              </a:tblPr>
              <a:tblGrid>
                <a:gridCol w="4375744">
                  <a:extLst>
                    <a:ext uri="{9D8B030D-6E8A-4147-A177-3AD203B41FA5}">
                      <a16:colId xmlns:a16="http://schemas.microsoft.com/office/drawing/2014/main" val="3175944805"/>
                    </a:ext>
                  </a:extLst>
                </a:gridCol>
                <a:gridCol w="4375744">
                  <a:extLst>
                    <a:ext uri="{9D8B030D-6E8A-4147-A177-3AD203B41FA5}">
                      <a16:colId xmlns:a16="http://schemas.microsoft.com/office/drawing/2014/main" val="395558956"/>
                    </a:ext>
                  </a:extLst>
                </a:gridCol>
              </a:tblGrid>
              <a:tr h="458348">
                <a:tc>
                  <a:txBody>
                    <a:bodyPr/>
                    <a:lstStyle/>
                    <a:p>
                      <a:r>
                        <a:rPr lang="en-US" sz="2000" i="0" dirty="0"/>
                        <a:t>Instead of these words</a:t>
                      </a:r>
                    </a:p>
                  </a:txBody>
                  <a:tcPr/>
                </a:tc>
                <a:tc>
                  <a:txBody>
                    <a:bodyPr/>
                    <a:lstStyle/>
                    <a:p>
                      <a:r>
                        <a:rPr lang="en-US" sz="2000" i="0" dirty="0"/>
                        <a:t>Try</a:t>
                      </a:r>
                    </a:p>
                  </a:txBody>
                  <a:tcPr/>
                </a:tc>
                <a:extLst>
                  <a:ext uri="{0D108BD9-81ED-4DB2-BD59-A6C34878D82A}">
                    <a16:rowId xmlns:a16="http://schemas.microsoft.com/office/drawing/2014/main" val="2575749540"/>
                  </a:ext>
                </a:extLst>
              </a:tr>
              <a:tr h="75554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i="0" dirty="0"/>
                        <a:t>Wheelchair-bound</a:t>
                      </a:r>
                    </a:p>
                  </a:txBody>
                  <a:tcPr/>
                </a:tc>
                <a:tc>
                  <a:txBody>
                    <a:bodyPr/>
                    <a:lstStyle/>
                    <a:p>
                      <a:r>
                        <a:rPr lang="en-US" sz="2000" b="0" i="0" u="none" strike="noStrike" kern="1200" dirty="0">
                          <a:solidFill>
                            <a:schemeClr val="tx1"/>
                          </a:solidFill>
                          <a:effectLst/>
                          <a:latin typeface="+mn-lt"/>
                          <a:ea typeface="+mn-ea"/>
                          <a:cs typeface="+mn-cs"/>
                        </a:rPr>
                        <a:t>Wheelchair user</a:t>
                      </a:r>
                      <a:r>
                        <a:rPr lang="en-US" sz="2000" i="0" dirty="0"/>
                        <a:t> or </a:t>
                      </a:r>
                      <a:r>
                        <a:rPr lang="en-US" sz="2000" b="0" i="0" u="none" strike="noStrike" kern="1200" dirty="0">
                          <a:solidFill>
                            <a:schemeClr val="tx1"/>
                          </a:solidFill>
                          <a:effectLst/>
                          <a:latin typeface="+mn-lt"/>
                          <a:ea typeface="+mn-ea"/>
                          <a:cs typeface="+mn-cs"/>
                        </a:rPr>
                        <a:t>person who uses a wheelchair</a:t>
                      </a:r>
                      <a:endParaRPr lang="en-US" sz="2000" i="0" dirty="0"/>
                    </a:p>
                  </a:txBody>
                  <a:tcPr/>
                </a:tc>
                <a:extLst>
                  <a:ext uri="{0D108BD9-81ED-4DB2-BD59-A6C34878D82A}">
                    <a16:rowId xmlns:a16="http://schemas.microsoft.com/office/drawing/2014/main" val="3823584008"/>
                  </a:ext>
                </a:extLst>
              </a:tr>
              <a:tr h="524107">
                <a:tc>
                  <a:txBody>
                    <a:bodyPr/>
                    <a:lstStyle/>
                    <a:p>
                      <a:r>
                        <a:rPr lang="en-US" sz="2000" i="0" dirty="0"/>
                        <a:t>Normal or Able-bodied </a:t>
                      </a:r>
                    </a:p>
                  </a:txBody>
                  <a:tcPr/>
                </a:tc>
                <a:tc>
                  <a:txBody>
                    <a:bodyPr/>
                    <a:lstStyle/>
                    <a:p>
                      <a:r>
                        <a:rPr lang="en-US" sz="2000" b="0" i="0" u="none" strike="noStrike" kern="1200" dirty="0">
                          <a:solidFill>
                            <a:schemeClr val="tx1"/>
                          </a:solidFill>
                          <a:effectLst/>
                          <a:latin typeface="+mn-lt"/>
                          <a:ea typeface="+mn-ea"/>
                          <a:cs typeface="+mn-cs"/>
                        </a:rPr>
                        <a:t>Non-disabled</a:t>
                      </a:r>
                      <a:endParaRPr lang="en-US" sz="2000" i="0" dirty="0"/>
                    </a:p>
                  </a:txBody>
                  <a:tcPr/>
                </a:tc>
                <a:extLst>
                  <a:ext uri="{0D108BD9-81ED-4DB2-BD59-A6C34878D82A}">
                    <a16:rowId xmlns:a16="http://schemas.microsoft.com/office/drawing/2014/main" val="3169576893"/>
                  </a:ext>
                </a:extLst>
              </a:tr>
              <a:tr h="1130173">
                <a:tc>
                  <a:txBody>
                    <a:bodyPr/>
                    <a:lstStyle/>
                    <a:p>
                      <a:pPr marL="342900" indent="-342900">
                        <a:buFont typeface="Arial" panose="020B0604020202020204" pitchFamily="34" charset="0"/>
                        <a:buChar char="•"/>
                      </a:pPr>
                      <a:r>
                        <a:rPr lang="en-US" sz="2000" i="0" dirty="0"/>
                        <a:t>Outdated or derogatory words like handicapped, crippled, or retarded</a:t>
                      </a:r>
                    </a:p>
                    <a:p>
                      <a:pPr marL="342900" indent="-342900">
                        <a:buFont typeface="Arial" panose="020B0604020202020204" pitchFamily="34" charset="0"/>
                        <a:buChar char="•"/>
                      </a:pPr>
                      <a:r>
                        <a:rPr lang="en-US" sz="2000" i="0" dirty="0"/>
                        <a:t>Euphemisms like differently abled, handy-capable, or special needs,</a:t>
                      </a:r>
                    </a:p>
                  </a:txBody>
                  <a:tcPr/>
                </a:tc>
                <a:tc>
                  <a:txBody>
                    <a:bodyPr/>
                    <a:lstStyle/>
                    <a:p>
                      <a:pPr marL="342900" indent="-342900">
                        <a:buFont typeface="Arial" panose="020B0604020202020204" pitchFamily="34" charset="0"/>
                        <a:buChar char="•"/>
                      </a:pPr>
                      <a:r>
                        <a:rPr lang="en-US" sz="2000" i="0" dirty="0"/>
                        <a:t>Person-first language: Person with a disability, person with an intellectual disability</a:t>
                      </a:r>
                    </a:p>
                    <a:p>
                      <a:pPr marL="342900" indent="-342900">
                        <a:buFont typeface="Arial" panose="020B0604020202020204" pitchFamily="34" charset="0"/>
                        <a:buChar char="•"/>
                      </a:pPr>
                      <a:r>
                        <a:rPr lang="en-US" sz="2000" i="0" dirty="0"/>
                        <a:t>Identify-first language: Disabled person, or </a:t>
                      </a:r>
                      <a:r>
                        <a:rPr lang="en-US" sz="1800" b="0" i="0" u="none" strike="noStrike" kern="1200" dirty="0">
                          <a:solidFill>
                            <a:schemeClr val="tx1"/>
                          </a:solidFill>
                          <a:effectLst/>
                          <a:latin typeface="+mn-lt"/>
                          <a:ea typeface="+mn-ea"/>
                          <a:cs typeface="+mn-cs"/>
                        </a:rPr>
                        <a:t>an autistic person</a:t>
                      </a:r>
                      <a:endParaRPr lang="en-US" sz="2000" i="0" dirty="0"/>
                    </a:p>
                    <a:p>
                      <a:endParaRPr lang="en-US" sz="2000" i="0" dirty="0"/>
                    </a:p>
                  </a:txBody>
                  <a:tcPr/>
                </a:tc>
                <a:extLst>
                  <a:ext uri="{0D108BD9-81ED-4DB2-BD59-A6C34878D82A}">
                    <a16:rowId xmlns:a16="http://schemas.microsoft.com/office/drawing/2014/main" val="4200361883"/>
                  </a:ext>
                </a:extLst>
              </a:tr>
              <a:tr h="640080">
                <a:tc>
                  <a:txBody>
                    <a:bodyPr/>
                    <a:lstStyle/>
                    <a:p>
                      <a:r>
                        <a:rPr lang="en-US" sz="2000" i="0" dirty="0"/>
                        <a:t>When unsure</a:t>
                      </a:r>
                    </a:p>
                  </a:txBody>
                  <a:tcPr/>
                </a:tc>
                <a:tc>
                  <a:txBody>
                    <a:bodyPr/>
                    <a:lstStyle/>
                    <a:p>
                      <a:r>
                        <a:rPr lang="en-US" sz="2000" i="0" dirty="0"/>
                        <a:t>Ask</a:t>
                      </a:r>
                    </a:p>
                  </a:txBody>
                  <a:tcPr/>
                </a:tc>
                <a:extLst>
                  <a:ext uri="{0D108BD9-81ED-4DB2-BD59-A6C34878D82A}">
                    <a16:rowId xmlns:a16="http://schemas.microsoft.com/office/drawing/2014/main" val="2089891178"/>
                  </a:ext>
                </a:extLst>
              </a:tr>
            </a:tbl>
          </a:graphicData>
        </a:graphic>
      </p:graphicFrame>
    </p:spTree>
    <p:extLst>
      <p:ext uri="{BB962C8B-B14F-4D97-AF65-F5344CB8AC3E}">
        <p14:creationId xmlns:p14="http://schemas.microsoft.com/office/powerpoint/2010/main" val="574365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FF7EB-756D-0975-AB55-92F9587F8F6D}"/>
              </a:ext>
            </a:extLst>
          </p:cNvPr>
          <p:cNvSpPr>
            <a:spLocks noGrp="1"/>
          </p:cNvSpPr>
          <p:nvPr>
            <p:ph type="title"/>
          </p:nvPr>
        </p:nvSpPr>
        <p:spPr/>
        <p:txBody>
          <a:bodyPr/>
          <a:lstStyle/>
          <a:p>
            <a:r>
              <a:rPr lang="en-US" b="1" dirty="0">
                <a:solidFill>
                  <a:srgbClr val="592363"/>
                </a:solidFill>
              </a:rPr>
              <a:t>About Us</a:t>
            </a:r>
          </a:p>
        </p:txBody>
      </p:sp>
      <p:sp>
        <p:nvSpPr>
          <p:cNvPr id="3" name="Content Placeholder 2">
            <a:extLst>
              <a:ext uri="{FF2B5EF4-FFF2-40B4-BE49-F238E27FC236}">
                <a16:creationId xmlns:a16="http://schemas.microsoft.com/office/drawing/2014/main" id="{0B7ECCD6-373F-E8BC-1EEA-3705BB5B4F59}"/>
              </a:ext>
            </a:extLst>
          </p:cNvPr>
          <p:cNvSpPr>
            <a:spLocks noGrp="1"/>
          </p:cNvSpPr>
          <p:nvPr>
            <p:ph sz="half" idx="1"/>
          </p:nvPr>
        </p:nvSpPr>
        <p:spPr>
          <a:xfrm>
            <a:off x="677334" y="1379095"/>
            <a:ext cx="7537276" cy="4869305"/>
          </a:xfrm>
        </p:spPr>
        <p:txBody>
          <a:bodyPr>
            <a:normAutofit fontScale="70000" lnSpcReduction="20000"/>
          </a:bodyPr>
          <a:lstStyle/>
          <a:p>
            <a:pPr marL="0" indent="0" defTabSz="914400">
              <a:lnSpc>
                <a:spcPct val="110000"/>
              </a:lnSpc>
              <a:spcAft>
                <a:spcPts val="600"/>
              </a:spcAft>
              <a:buNone/>
            </a:pPr>
            <a:r>
              <a:rPr lang="en-US" sz="4000" b="1" dirty="0"/>
              <a:t>Our vision </a:t>
            </a:r>
          </a:p>
          <a:p>
            <a:pPr defTabSz="914400">
              <a:lnSpc>
                <a:spcPct val="110000"/>
              </a:lnSpc>
              <a:spcAft>
                <a:spcPts val="600"/>
              </a:spcAft>
            </a:pPr>
            <a:r>
              <a:rPr lang="en-US" sz="3500" dirty="0"/>
              <a:t>is a Wisconsin where everyone, at every age and ability, is respected, valued, supported, and belongs. </a:t>
            </a:r>
          </a:p>
          <a:p>
            <a:pPr marL="0" indent="0" defTabSz="914400">
              <a:lnSpc>
                <a:spcPct val="110000"/>
              </a:lnSpc>
              <a:spcAft>
                <a:spcPts val="600"/>
              </a:spcAft>
              <a:buNone/>
            </a:pPr>
            <a:r>
              <a:rPr lang="en-US" sz="4000" b="1" dirty="0"/>
              <a:t>Our mission </a:t>
            </a:r>
          </a:p>
          <a:p>
            <a:pPr defTabSz="914400">
              <a:lnSpc>
                <a:spcPct val="110000"/>
              </a:lnSpc>
              <a:spcAft>
                <a:spcPts val="600"/>
              </a:spcAft>
            </a:pPr>
            <a:r>
              <a:rPr lang="en-US" sz="3400" dirty="0"/>
              <a:t>is to advance a fair and complete story about aging and disability: one that values every person, at every stage of life, and every ability. Through reframing our communication and expanding our mindsets, we improve quality of life for all of us. </a:t>
            </a:r>
          </a:p>
          <a:p>
            <a:pPr defTabSz="914400">
              <a:lnSpc>
                <a:spcPct val="110000"/>
              </a:lnSpc>
              <a:spcAft>
                <a:spcPts val="600"/>
              </a:spcAft>
            </a:pPr>
            <a:r>
              <a:rPr lang="en-US" sz="3400" dirty="0"/>
              <a:t>is to end ageism and ableism in Wisconsin.</a:t>
            </a:r>
          </a:p>
        </p:txBody>
      </p:sp>
    </p:spTree>
    <p:extLst>
      <p:ext uri="{BB962C8B-B14F-4D97-AF65-F5344CB8AC3E}">
        <p14:creationId xmlns:p14="http://schemas.microsoft.com/office/powerpoint/2010/main" val="3912618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9" name="Straight Connector 28">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1"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Isosceles Triangle 32">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Isosceles Triangle 36">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Isosceles Triangle 37">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23924377-52AD-BBFA-79B7-552928CC12B4}"/>
              </a:ext>
            </a:extLst>
          </p:cNvPr>
          <p:cNvSpPr>
            <a:spLocks noGrp="1"/>
          </p:cNvSpPr>
          <p:nvPr>
            <p:ph type="title"/>
          </p:nvPr>
        </p:nvSpPr>
        <p:spPr>
          <a:xfrm>
            <a:off x="2849562" y="609600"/>
            <a:ext cx="6424440" cy="734351"/>
          </a:xfrm>
        </p:spPr>
        <p:txBody>
          <a:bodyPr vert="horz" lIns="91440" tIns="45720" rIns="91440" bIns="45720" rtlCol="0" anchor="t">
            <a:normAutofit/>
          </a:bodyPr>
          <a:lstStyle/>
          <a:p>
            <a:r>
              <a:rPr lang="en-US" b="1">
                <a:solidFill>
                  <a:srgbClr val="592363"/>
                </a:solidFill>
              </a:rPr>
              <a:t>Traps to avoid</a:t>
            </a:r>
          </a:p>
        </p:txBody>
      </p:sp>
      <p:pic>
        <p:nvPicPr>
          <p:cNvPr id="6" name="Content Placeholder 5">
            <a:extLst>
              <a:ext uri="{FF2B5EF4-FFF2-40B4-BE49-F238E27FC236}">
                <a16:creationId xmlns:a16="http://schemas.microsoft.com/office/drawing/2014/main" id="{8D6E5DDD-36BA-9244-1DC2-3547B629AD13}"/>
              </a:ext>
              <a:ext uri="{C183D7F6-B498-43B3-948B-1728B52AA6E4}">
                <adec:decorative xmlns:adec="http://schemas.microsoft.com/office/drawing/2017/decorative" val="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27154" t="142" r="46310" b="-1"/>
          <a:stretch>
            <a:fillRect/>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40" name="Isosceles Triangle 39">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D1E3FC14-0DEE-EB63-6CC7-788B9E007FBE}"/>
              </a:ext>
            </a:extLst>
          </p:cNvPr>
          <p:cNvSpPr>
            <a:spLocks noGrp="1"/>
          </p:cNvSpPr>
          <p:nvPr>
            <p:ph sz="half" idx="1"/>
          </p:nvPr>
        </p:nvSpPr>
        <p:spPr>
          <a:xfrm>
            <a:off x="2849562" y="2160589"/>
            <a:ext cx="6424440" cy="3880773"/>
          </a:xfrm>
        </p:spPr>
        <p:txBody>
          <a:bodyPr vert="horz" lIns="91440" tIns="45720" rIns="91440" bIns="45720" rtlCol="0">
            <a:normAutofit lnSpcReduction="10000"/>
          </a:bodyPr>
          <a:lstStyle/>
          <a:p>
            <a:r>
              <a:rPr lang="en-US" sz="2400" dirty="0"/>
              <a:t>To help your messages be understood as you intend, avoid these communication traps. </a:t>
            </a:r>
          </a:p>
          <a:p>
            <a:pPr lvl="1"/>
            <a:r>
              <a:rPr lang="en-US" sz="2400" dirty="0"/>
              <a:t>Individualism</a:t>
            </a:r>
          </a:p>
          <a:p>
            <a:pPr lvl="1"/>
            <a:r>
              <a:rPr lang="en-US" sz="2400" dirty="0"/>
              <a:t>Us vs Them</a:t>
            </a:r>
          </a:p>
          <a:p>
            <a:pPr lvl="1"/>
            <a:r>
              <a:rPr lang="en-US" sz="2400" dirty="0"/>
              <a:t>Vulnerability</a:t>
            </a:r>
          </a:p>
          <a:p>
            <a:pPr lvl="1"/>
            <a:r>
              <a:rPr lang="en-US" sz="2400" dirty="0"/>
              <a:t>Fatalism</a:t>
            </a:r>
          </a:p>
          <a:p>
            <a:endParaRPr lang="en-US" dirty="0"/>
          </a:p>
          <a:p>
            <a:pPr marL="0" indent="0">
              <a:buNone/>
            </a:pPr>
            <a:r>
              <a:rPr lang="en-US" dirty="0"/>
              <a:t>Information credit: </a:t>
            </a:r>
            <a:r>
              <a:rPr lang="en-US" dirty="0">
                <a:hlinkClick r:id="rId4"/>
              </a:rPr>
              <a:t>National Center to Reframe Aging</a:t>
            </a:r>
            <a:endParaRPr lang="en-US" dirty="0"/>
          </a:p>
        </p:txBody>
      </p:sp>
    </p:spTree>
    <p:extLst>
      <p:ext uri="{BB962C8B-B14F-4D97-AF65-F5344CB8AC3E}">
        <p14:creationId xmlns:p14="http://schemas.microsoft.com/office/powerpoint/2010/main" val="7174759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22380-E8BC-C31A-7CB7-18237DF9FC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BD5612-12A4-165B-7007-D51A283A3E74}"/>
              </a:ext>
            </a:extLst>
          </p:cNvPr>
          <p:cNvSpPr>
            <a:spLocks noGrp="1"/>
          </p:cNvSpPr>
          <p:nvPr>
            <p:ph type="title"/>
          </p:nvPr>
        </p:nvSpPr>
        <p:spPr>
          <a:xfrm>
            <a:off x="677334" y="609599"/>
            <a:ext cx="8596668" cy="841829"/>
          </a:xfrm>
        </p:spPr>
        <p:txBody>
          <a:bodyPr>
            <a:normAutofit/>
          </a:bodyPr>
          <a:lstStyle/>
          <a:p>
            <a:r>
              <a:rPr lang="en-US" b="1">
                <a:solidFill>
                  <a:srgbClr val="592363"/>
                </a:solidFill>
              </a:rPr>
              <a:t>Individualism Trap</a:t>
            </a:r>
          </a:p>
        </p:txBody>
      </p:sp>
      <p:sp>
        <p:nvSpPr>
          <p:cNvPr id="3" name="Content Placeholder 2">
            <a:extLst>
              <a:ext uri="{FF2B5EF4-FFF2-40B4-BE49-F238E27FC236}">
                <a16:creationId xmlns:a16="http://schemas.microsoft.com/office/drawing/2014/main" id="{4DD43DD9-4E29-6D75-A290-3CC1D4D3BCB7}"/>
              </a:ext>
            </a:extLst>
          </p:cNvPr>
          <p:cNvSpPr>
            <a:spLocks noGrp="1"/>
          </p:cNvSpPr>
          <p:nvPr>
            <p:ph sz="half" idx="1"/>
          </p:nvPr>
        </p:nvSpPr>
        <p:spPr>
          <a:xfrm>
            <a:off x="677334" y="1634014"/>
            <a:ext cx="3663660" cy="1657826"/>
          </a:xfrm>
        </p:spPr>
        <p:txBody>
          <a:bodyPr>
            <a:normAutofit fontScale="85000" lnSpcReduction="20000"/>
          </a:bodyPr>
          <a:lstStyle/>
          <a:p>
            <a:pPr>
              <a:lnSpc>
                <a:spcPct val="130000"/>
              </a:lnSpc>
            </a:pPr>
            <a:r>
              <a:rPr lang="en-US" sz="2800" dirty="0"/>
              <a:t>Lifestyle choices</a:t>
            </a:r>
          </a:p>
          <a:p>
            <a:pPr>
              <a:lnSpc>
                <a:spcPct val="130000"/>
              </a:lnSpc>
            </a:pPr>
            <a:r>
              <a:rPr lang="en-US" sz="2800" dirty="0"/>
              <a:t>Finances</a:t>
            </a:r>
          </a:p>
          <a:p>
            <a:pPr>
              <a:lnSpc>
                <a:spcPct val="130000"/>
              </a:lnSpc>
            </a:pPr>
            <a:r>
              <a:rPr lang="en-US" sz="2800" dirty="0"/>
              <a:t>Personal responsibility</a:t>
            </a:r>
          </a:p>
          <a:p>
            <a:pPr marL="0" indent="0">
              <a:buNone/>
            </a:pPr>
            <a:endParaRPr lang="en-US" dirty="0"/>
          </a:p>
        </p:txBody>
      </p:sp>
      <p:pic>
        <p:nvPicPr>
          <p:cNvPr id="7" name="Picture 6" descr="Hand placing a gold coin into a piggy bank">
            <a:extLst>
              <a:ext uri="{FF2B5EF4-FFF2-40B4-BE49-F238E27FC236}">
                <a16:creationId xmlns:a16="http://schemas.microsoft.com/office/drawing/2014/main" id="{675A13BA-9B1E-4AA9-ACCD-7268059AA83B}"/>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l="16506" r="10519" b="4576"/>
          <a:stretch>
            <a:fillRect/>
          </a:stretch>
        </p:blipFill>
        <p:spPr>
          <a:xfrm>
            <a:off x="831915" y="3429000"/>
            <a:ext cx="3115054" cy="2716442"/>
          </a:xfrm>
          <a:prstGeom prst="rect">
            <a:avLst/>
          </a:prstGeom>
        </p:spPr>
      </p:pic>
      <p:sp>
        <p:nvSpPr>
          <p:cNvPr id="4" name="Content Placeholder 3">
            <a:extLst>
              <a:ext uri="{FF2B5EF4-FFF2-40B4-BE49-F238E27FC236}">
                <a16:creationId xmlns:a16="http://schemas.microsoft.com/office/drawing/2014/main" id="{D015A60F-1FD5-04F0-B953-03EB7F1E37C8}"/>
              </a:ext>
            </a:extLst>
          </p:cNvPr>
          <p:cNvSpPr>
            <a:spLocks noGrp="1"/>
          </p:cNvSpPr>
          <p:nvPr>
            <p:ph sz="half" idx="2"/>
          </p:nvPr>
        </p:nvSpPr>
        <p:spPr>
          <a:xfrm>
            <a:off x="4975667" y="1634014"/>
            <a:ext cx="4558625" cy="5056718"/>
          </a:xfrm>
        </p:spPr>
        <p:txBody>
          <a:bodyPr>
            <a:noAutofit/>
          </a:bodyPr>
          <a:lstStyle/>
          <a:p>
            <a:pPr marL="0" indent="0">
              <a:lnSpc>
                <a:spcPct val="130000"/>
              </a:lnSpc>
              <a:buNone/>
            </a:pPr>
            <a:r>
              <a:rPr lang="en-US" sz="2400" dirty="0"/>
              <a:t>Examples:</a:t>
            </a:r>
          </a:p>
          <a:p>
            <a:pPr>
              <a:lnSpc>
                <a:spcPct val="130000"/>
              </a:lnSpc>
            </a:pPr>
            <a:r>
              <a:rPr lang="en-US" sz="2400" dirty="0"/>
              <a:t>“If you exercise and eat healthy, you will age well.”</a:t>
            </a:r>
          </a:p>
          <a:p>
            <a:pPr>
              <a:lnSpc>
                <a:spcPct val="130000"/>
              </a:lnSpc>
            </a:pPr>
            <a:r>
              <a:rPr lang="en-US" sz="2400" dirty="0"/>
              <a:t>“You should have been more careful.”</a:t>
            </a:r>
          </a:p>
          <a:p>
            <a:pPr>
              <a:lnSpc>
                <a:spcPct val="130000"/>
              </a:lnSpc>
            </a:pPr>
            <a:r>
              <a:rPr lang="en-US" sz="2400" dirty="0"/>
              <a:t>“It’s your responsibility to manage your condition.” </a:t>
            </a:r>
          </a:p>
          <a:p>
            <a:pPr>
              <a:lnSpc>
                <a:spcPct val="130000"/>
              </a:lnSpc>
            </a:pPr>
            <a:r>
              <a:rPr lang="en-US" sz="2400" dirty="0"/>
              <a:t>“You should have saved more for retirement.” </a:t>
            </a:r>
          </a:p>
        </p:txBody>
      </p:sp>
    </p:spTree>
    <p:extLst>
      <p:ext uri="{BB962C8B-B14F-4D97-AF65-F5344CB8AC3E}">
        <p14:creationId xmlns:p14="http://schemas.microsoft.com/office/powerpoint/2010/main" val="745374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EE6F4-0A6B-F4B1-03E3-365069F7C3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FB4695-6660-6A89-B4EF-FD7BB0C6BACB}"/>
              </a:ext>
            </a:extLst>
          </p:cNvPr>
          <p:cNvSpPr>
            <a:spLocks noGrp="1"/>
          </p:cNvSpPr>
          <p:nvPr>
            <p:ph type="title"/>
          </p:nvPr>
        </p:nvSpPr>
        <p:spPr/>
        <p:txBody>
          <a:bodyPr/>
          <a:lstStyle/>
          <a:p>
            <a:r>
              <a:rPr lang="en-US" b="1">
                <a:solidFill>
                  <a:srgbClr val="592363"/>
                </a:solidFill>
              </a:rPr>
              <a:t>Us vs Them Trap</a:t>
            </a:r>
          </a:p>
        </p:txBody>
      </p:sp>
      <p:sp>
        <p:nvSpPr>
          <p:cNvPr id="3" name="Content Placeholder 2">
            <a:extLst>
              <a:ext uri="{FF2B5EF4-FFF2-40B4-BE49-F238E27FC236}">
                <a16:creationId xmlns:a16="http://schemas.microsoft.com/office/drawing/2014/main" id="{63CB8527-E8D8-2B5A-11AB-39257FBAB918}"/>
              </a:ext>
            </a:extLst>
          </p:cNvPr>
          <p:cNvSpPr>
            <a:spLocks noGrp="1"/>
          </p:cNvSpPr>
          <p:nvPr>
            <p:ph sz="half" idx="1"/>
          </p:nvPr>
        </p:nvSpPr>
        <p:spPr>
          <a:xfrm>
            <a:off x="677332" y="1636982"/>
            <a:ext cx="4530287" cy="1537733"/>
          </a:xfrm>
        </p:spPr>
        <p:txBody>
          <a:bodyPr>
            <a:normAutofit lnSpcReduction="10000"/>
          </a:bodyPr>
          <a:lstStyle/>
          <a:p>
            <a:r>
              <a:rPr lang="en-US" sz="2400" dirty="0"/>
              <a:t>Framing groups as “others”</a:t>
            </a:r>
          </a:p>
          <a:p>
            <a:r>
              <a:rPr lang="en-US" sz="2400" dirty="0"/>
              <a:t>Zero-sum thinking</a:t>
            </a:r>
          </a:p>
        </p:txBody>
      </p:sp>
      <p:sp>
        <p:nvSpPr>
          <p:cNvPr id="4" name="Content Placeholder 3">
            <a:extLst>
              <a:ext uri="{FF2B5EF4-FFF2-40B4-BE49-F238E27FC236}">
                <a16:creationId xmlns:a16="http://schemas.microsoft.com/office/drawing/2014/main" id="{961E7B7F-DFBC-C52C-FE75-5B50E85B949C}"/>
              </a:ext>
            </a:extLst>
          </p:cNvPr>
          <p:cNvSpPr>
            <a:spLocks noGrp="1"/>
          </p:cNvSpPr>
          <p:nvPr>
            <p:ph sz="half" idx="2"/>
          </p:nvPr>
        </p:nvSpPr>
        <p:spPr>
          <a:xfrm>
            <a:off x="677333" y="3213349"/>
            <a:ext cx="4620382" cy="3152732"/>
          </a:xfrm>
        </p:spPr>
        <p:txBody>
          <a:bodyPr>
            <a:normAutofit lnSpcReduction="10000"/>
          </a:bodyPr>
          <a:lstStyle/>
          <a:p>
            <a:pPr marL="0" indent="0">
              <a:buNone/>
            </a:pPr>
            <a:r>
              <a:rPr lang="en-US" sz="2400" dirty="0"/>
              <a:t>Examples:</a:t>
            </a:r>
          </a:p>
          <a:p>
            <a:r>
              <a:rPr lang="en-US" sz="2400" dirty="0"/>
              <a:t>“We can’t afford to accommodate everyone.”</a:t>
            </a:r>
          </a:p>
          <a:p>
            <a:r>
              <a:rPr lang="en-US" sz="2400" dirty="0"/>
              <a:t>“If we increase support for older adults or people with disabilities, others will lose out.”</a:t>
            </a:r>
          </a:p>
          <a:p>
            <a:r>
              <a:rPr lang="en-US" sz="2400" dirty="0"/>
              <a:t>Deciding who needs “more.”</a:t>
            </a:r>
          </a:p>
          <a:p>
            <a:endParaRPr lang="en-US" dirty="0"/>
          </a:p>
        </p:txBody>
      </p:sp>
      <p:pic>
        <p:nvPicPr>
          <p:cNvPr id="7" name="Picture 6" descr="Hands holding pieces of chart">
            <a:extLst>
              <a:ext uri="{FF2B5EF4-FFF2-40B4-BE49-F238E27FC236}">
                <a16:creationId xmlns:a16="http://schemas.microsoft.com/office/drawing/2014/main" id="{ADAF61B5-4181-B8D2-AFB4-77E9D193F939}"/>
              </a:ext>
            </a:extLst>
          </p:cNvPr>
          <p:cNvPicPr>
            <a:picLocks noChangeAspect="1"/>
          </p:cNvPicPr>
          <p:nvPr/>
        </p:nvPicPr>
        <p:blipFill>
          <a:blip r:embed="rId3">
            <a:extLst>
              <a:ext uri="{28A0092B-C50C-407E-A947-70E740481C1C}">
                <a14:useLocalDpi xmlns:a14="http://schemas.microsoft.com/office/drawing/2010/main" val="0"/>
              </a:ext>
            </a:extLst>
          </a:blip>
          <a:srcRect l="14699" t="5714" r="13935"/>
          <a:stretch>
            <a:fillRect/>
          </a:stretch>
        </p:blipFill>
        <p:spPr>
          <a:xfrm>
            <a:off x="5834744" y="1636983"/>
            <a:ext cx="3304884" cy="3152732"/>
          </a:xfrm>
          <a:prstGeom prst="rect">
            <a:avLst/>
          </a:prstGeom>
        </p:spPr>
      </p:pic>
    </p:spTree>
    <p:extLst>
      <p:ext uri="{BB962C8B-B14F-4D97-AF65-F5344CB8AC3E}">
        <p14:creationId xmlns:p14="http://schemas.microsoft.com/office/powerpoint/2010/main" val="16283055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827E1-F011-B940-B9CE-B9891A938D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29119A-FBEB-D514-DC64-943A6831B303}"/>
              </a:ext>
            </a:extLst>
          </p:cNvPr>
          <p:cNvSpPr>
            <a:spLocks noGrp="1"/>
          </p:cNvSpPr>
          <p:nvPr>
            <p:ph type="title"/>
          </p:nvPr>
        </p:nvSpPr>
        <p:spPr>
          <a:xfrm>
            <a:off x="677334" y="250004"/>
            <a:ext cx="8596668" cy="797960"/>
          </a:xfrm>
        </p:spPr>
        <p:txBody>
          <a:bodyPr/>
          <a:lstStyle/>
          <a:p>
            <a:r>
              <a:rPr lang="en-US" b="1" dirty="0">
                <a:solidFill>
                  <a:srgbClr val="592363"/>
                </a:solidFill>
              </a:rPr>
              <a:t>Vulnerability Trap</a:t>
            </a:r>
          </a:p>
        </p:txBody>
      </p:sp>
      <p:sp>
        <p:nvSpPr>
          <p:cNvPr id="3" name="Content Placeholder 2">
            <a:extLst>
              <a:ext uri="{FF2B5EF4-FFF2-40B4-BE49-F238E27FC236}">
                <a16:creationId xmlns:a16="http://schemas.microsoft.com/office/drawing/2014/main" id="{C489799E-D71B-5C1C-81CF-F8B798D5DEA3}"/>
              </a:ext>
            </a:extLst>
          </p:cNvPr>
          <p:cNvSpPr>
            <a:spLocks noGrp="1"/>
          </p:cNvSpPr>
          <p:nvPr>
            <p:ph sz="half" idx="1"/>
          </p:nvPr>
        </p:nvSpPr>
        <p:spPr>
          <a:xfrm>
            <a:off x="791633" y="1047964"/>
            <a:ext cx="4650161" cy="2264147"/>
          </a:xfrm>
        </p:spPr>
        <p:txBody>
          <a:bodyPr>
            <a:normAutofit fontScale="32500" lnSpcReduction="20000"/>
          </a:bodyPr>
          <a:lstStyle/>
          <a:p>
            <a:pPr>
              <a:lnSpc>
                <a:spcPct val="130000"/>
              </a:lnSpc>
            </a:pPr>
            <a:r>
              <a:rPr lang="en-US" sz="6800" dirty="0"/>
              <a:t>Paternalistic language</a:t>
            </a:r>
          </a:p>
          <a:p>
            <a:pPr>
              <a:lnSpc>
                <a:spcPct val="130000"/>
              </a:lnSpc>
            </a:pPr>
            <a:r>
              <a:rPr lang="en-US" sz="6800" dirty="0"/>
              <a:t>Victim-savior narrative</a:t>
            </a:r>
          </a:p>
          <a:p>
            <a:pPr>
              <a:lnSpc>
                <a:spcPct val="130000"/>
              </a:lnSpc>
            </a:pPr>
            <a:r>
              <a:rPr lang="en-US" sz="6800" dirty="0"/>
              <a:t>Assumptions of fragility, incompetence, or dependence</a:t>
            </a:r>
          </a:p>
          <a:p>
            <a:pPr marL="0" indent="0">
              <a:buNone/>
            </a:pPr>
            <a:endParaRPr lang="en-US" dirty="0"/>
          </a:p>
        </p:txBody>
      </p:sp>
      <p:sp>
        <p:nvSpPr>
          <p:cNvPr id="4" name="Content Placeholder 3">
            <a:extLst>
              <a:ext uri="{FF2B5EF4-FFF2-40B4-BE49-F238E27FC236}">
                <a16:creationId xmlns:a16="http://schemas.microsoft.com/office/drawing/2014/main" id="{6714CCB8-52DB-3272-BEC7-0A15F7ECC1AA}"/>
              </a:ext>
            </a:extLst>
          </p:cNvPr>
          <p:cNvSpPr>
            <a:spLocks noGrp="1"/>
          </p:cNvSpPr>
          <p:nvPr>
            <p:ph sz="half" idx="2"/>
          </p:nvPr>
        </p:nvSpPr>
        <p:spPr>
          <a:xfrm>
            <a:off x="791634" y="3312110"/>
            <a:ext cx="4862034" cy="3110991"/>
          </a:xfrm>
        </p:spPr>
        <p:txBody>
          <a:bodyPr>
            <a:noAutofit/>
          </a:bodyPr>
          <a:lstStyle/>
          <a:p>
            <a:pPr marL="0" indent="0">
              <a:lnSpc>
                <a:spcPct val="130000"/>
              </a:lnSpc>
              <a:buNone/>
            </a:pPr>
            <a:r>
              <a:rPr lang="en-US" sz="2200" dirty="0"/>
              <a:t>Examples:</a:t>
            </a:r>
          </a:p>
          <a:p>
            <a:pPr>
              <a:lnSpc>
                <a:spcPct val="110000"/>
              </a:lnSpc>
              <a:spcBef>
                <a:spcPts val="600"/>
              </a:spcBef>
            </a:pPr>
            <a:r>
              <a:rPr lang="en-US" sz="2200" dirty="0"/>
              <a:t>“Older adults are frail and need help.”</a:t>
            </a:r>
          </a:p>
          <a:p>
            <a:pPr>
              <a:lnSpc>
                <a:spcPct val="110000"/>
              </a:lnSpc>
              <a:spcBef>
                <a:spcPts val="600"/>
              </a:spcBef>
            </a:pPr>
            <a:r>
              <a:rPr lang="en-US" sz="2200" dirty="0"/>
              <a:t>Speaking to a caregiver or making decisions without asking the individual.</a:t>
            </a:r>
          </a:p>
          <a:p>
            <a:pPr>
              <a:lnSpc>
                <a:spcPct val="110000"/>
              </a:lnSpc>
              <a:spcBef>
                <a:spcPts val="600"/>
              </a:spcBef>
            </a:pPr>
            <a:r>
              <a:rPr lang="en-US" sz="2200" dirty="0"/>
              <a:t>Assuming lower quality of life. </a:t>
            </a:r>
          </a:p>
        </p:txBody>
      </p:sp>
      <p:pic>
        <p:nvPicPr>
          <p:cNvPr id="7" name="Picture 6" descr="Nurse helping old woman using a walker">
            <a:extLst>
              <a:ext uri="{FF2B5EF4-FFF2-40B4-BE49-F238E27FC236}">
                <a16:creationId xmlns:a16="http://schemas.microsoft.com/office/drawing/2014/main" id="{9D44D8EA-4A01-0B1C-289F-C22CC2C7B516}"/>
              </a:ext>
            </a:extLst>
          </p:cNvPr>
          <p:cNvPicPr>
            <a:picLocks noChangeAspect="1"/>
          </p:cNvPicPr>
          <p:nvPr/>
        </p:nvPicPr>
        <p:blipFill>
          <a:blip r:embed="rId3">
            <a:extLst>
              <a:ext uri="{28A0092B-C50C-407E-A947-70E740481C1C}">
                <a14:useLocalDpi xmlns:a14="http://schemas.microsoft.com/office/drawing/2010/main" val="0"/>
              </a:ext>
            </a:extLst>
          </a:blip>
          <a:srcRect l="13552"/>
          <a:stretch>
            <a:fillRect/>
          </a:stretch>
        </p:blipFill>
        <p:spPr>
          <a:xfrm>
            <a:off x="5809785" y="2061030"/>
            <a:ext cx="3793032" cy="2866571"/>
          </a:xfrm>
          <a:prstGeom prst="rect">
            <a:avLst/>
          </a:prstGeom>
        </p:spPr>
      </p:pic>
    </p:spTree>
    <p:extLst>
      <p:ext uri="{BB962C8B-B14F-4D97-AF65-F5344CB8AC3E}">
        <p14:creationId xmlns:p14="http://schemas.microsoft.com/office/powerpoint/2010/main" val="34624221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372D0-9FF5-6F08-B2DC-AA34178C6B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03A0F9-9A31-FB19-B95D-9ED4B9BFD293}"/>
              </a:ext>
            </a:extLst>
          </p:cNvPr>
          <p:cNvSpPr>
            <a:spLocks noGrp="1"/>
          </p:cNvSpPr>
          <p:nvPr>
            <p:ph type="title"/>
          </p:nvPr>
        </p:nvSpPr>
        <p:spPr>
          <a:xfrm>
            <a:off x="677334" y="451150"/>
            <a:ext cx="8596668" cy="576704"/>
          </a:xfrm>
        </p:spPr>
        <p:txBody>
          <a:bodyPr>
            <a:normAutofit fontScale="90000"/>
          </a:bodyPr>
          <a:lstStyle/>
          <a:p>
            <a:r>
              <a:rPr lang="en-US" b="1" dirty="0">
                <a:solidFill>
                  <a:srgbClr val="592363"/>
                </a:solidFill>
              </a:rPr>
              <a:t>Fatalism Trap</a:t>
            </a:r>
          </a:p>
        </p:txBody>
      </p:sp>
      <p:sp>
        <p:nvSpPr>
          <p:cNvPr id="3" name="Content Placeholder 2">
            <a:extLst>
              <a:ext uri="{FF2B5EF4-FFF2-40B4-BE49-F238E27FC236}">
                <a16:creationId xmlns:a16="http://schemas.microsoft.com/office/drawing/2014/main" id="{7EF1DD74-6BED-F9BB-1A0A-EB5F30A64A6C}"/>
              </a:ext>
            </a:extLst>
          </p:cNvPr>
          <p:cNvSpPr>
            <a:spLocks noGrp="1"/>
          </p:cNvSpPr>
          <p:nvPr>
            <p:ph sz="half" idx="1"/>
          </p:nvPr>
        </p:nvSpPr>
        <p:spPr>
          <a:xfrm>
            <a:off x="791634" y="1186304"/>
            <a:ext cx="4078276" cy="2374491"/>
          </a:xfrm>
        </p:spPr>
        <p:txBody>
          <a:bodyPr>
            <a:normAutofit fontScale="55000" lnSpcReduction="20000"/>
          </a:bodyPr>
          <a:lstStyle/>
          <a:p>
            <a:pPr>
              <a:lnSpc>
                <a:spcPct val="130000"/>
              </a:lnSpc>
            </a:pPr>
            <a:r>
              <a:rPr lang="en-US" sz="3400" dirty="0"/>
              <a:t>Starting with the problem</a:t>
            </a:r>
          </a:p>
          <a:p>
            <a:pPr>
              <a:lnSpc>
                <a:spcPct val="130000"/>
              </a:lnSpc>
            </a:pPr>
            <a:r>
              <a:rPr lang="en-US" sz="3400" dirty="0"/>
              <a:t>Amplify the dire nature of the problem</a:t>
            </a:r>
          </a:p>
          <a:p>
            <a:pPr>
              <a:lnSpc>
                <a:spcPct val="130000"/>
              </a:lnSpc>
            </a:pPr>
            <a:r>
              <a:rPr lang="en-US" sz="3400" dirty="0"/>
              <a:t>Overwhelms audience and reduce engagement </a:t>
            </a:r>
          </a:p>
        </p:txBody>
      </p:sp>
      <p:pic>
        <p:nvPicPr>
          <p:cNvPr id="6" name="Picture 5" descr="Silhouette facing the explosion">
            <a:extLst>
              <a:ext uri="{FF2B5EF4-FFF2-40B4-BE49-F238E27FC236}">
                <a16:creationId xmlns:a16="http://schemas.microsoft.com/office/drawing/2014/main" id="{B1450DEF-CBA4-E217-E5EF-FF7A4388D5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3170" y="1027854"/>
            <a:ext cx="3939418" cy="2216040"/>
          </a:xfrm>
          <a:prstGeom prst="rect">
            <a:avLst/>
          </a:prstGeom>
        </p:spPr>
      </p:pic>
      <p:sp>
        <p:nvSpPr>
          <p:cNvPr id="4" name="Content Placeholder 3">
            <a:extLst>
              <a:ext uri="{FF2B5EF4-FFF2-40B4-BE49-F238E27FC236}">
                <a16:creationId xmlns:a16="http://schemas.microsoft.com/office/drawing/2014/main" id="{618F4180-8393-AF42-FA7C-4F0E663C719C}"/>
              </a:ext>
            </a:extLst>
          </p:cNvPr>
          <p:cNvSpPr>
            <a:spLocks noGrp="1"/>
          </p:cNvSpPr>
          <p:nvPr>
            <p:ph sz="half" idx="2"/>
          </p:nvPr>
        </p:nvSpPr>
        <p:spPr>
          <a:xfrm>
            <a:off x="791633" y="3719245"/>
            <a:ext cx="8372915" cy="2802579"/>
          </a:xfrm>
        </p:spPr>
        <p:txBody>
          <a:bodyPr>
            <a:normAutofit fontScale="55000" lnSpcReduction="20000"/>
          </a:bodyPr>
          <a:lstStyle/>
          <a:p>
            <a:pPr marL="0" indent="0">
              <a:lnSpc>
                <a:spcPct val="130000"/>
              </a:lnSpc>
              <a:buNone/>
            </a:pPr>
            <a:r>
              <a:rPr lang="en-US" sz="2900" dirty="0"/>
              <a:t>Examples:</a:t>
            </a:r>
          </a:p>
          <a:p>
            <a:pPr>
              <a:lnSpc>
                <a:spcPct val="130000"/>
              </a:lnSpc>
            </a:pPr>
            <a:r>
              <a:rPr lang="en-US" sz="3400" dirty="0"/>
              <a:t>The tidal wave of seniors is going to bankrupt the system.</a:t>
            </a:r>
          </a:p>
          <a:p>
            <a:pPr>
              <a:lnSpc>
                <a:spcPct val="130000"/>
              </a:lnSpc>
            </a:pPr>
            <a:r>
              <a:rPr lang="en-US" sz="3400" dirty="0"/>
              <a:t>Social Security is projected to run out of money in late 2032. </a:t>
            </a:r>
          </a:p>
          <a:p>
            <a:pPr>
              <a:lnSpc>
                <a:spcPct val="130000"/>
              </a:lnSpc>
            </a:pPr>
            <a:r>
              <a:rPr lang="en-US" sz="3400" dirty="0"/>
              <a:t>Meals on Wheels sets up waiting lists.</a:t>
            </a:r>
          </a:p>
          <a:p>
            <a:pPr>
              <a:lnSpc>
                <a:spcPct val="130000"/>
              </a:lnSpc>
            </a:pPr>
            <a:r>
              <a:rPr lang="en-US" sz="3600" dirty="0"/>
              <a:t>"It’s God’s will, so there is no point in fighting it."</a:t>
            </a:r>
            <a:endParaRPr lang="en-US" sz="3400" dirty="0"/>
          </a:p>
          <a:p>
            <a:pPr>
              <a:lnSpc>
                <a:spcPct val="130000"/>
              </a:lnSpc>
            </a:pPr>
            <a:r>
              <a:rPr lang="en-US" sz="3400" dirty="0"/>
              <a:t>“</a:t>
            </a:r>
            <a:r>
              <a:rPr lang="en-US" sz="3400" dirty="0">
                <a:hlinkClick r:id="rId4"/>
              </a:rPr>
              <a:t>Older American’s Are Hoarding America’s Potential</a:t>
            </a:r>
            <a:r>
              <a:rPr lang="en-US" sz="3400" dirty="0"/>
              <a:t>”</a:t>
            </a:r>
          </a:p>
          <a:p>
            <a:pPr marL="0" indent="0">
              <a:lnSpc>
                <a:spcPct val="130000"/>
              </a:lnSpc>
              <a:buNone/>
            </a:pPr>
            <a:endParaRPr lang="en-US" sz="2900" dirty="0"/>
          </a:p>
          <a:p>
            <a:endParaRPr lang="en-US" dirty="0"/>
          </a:p>
        </p:txBody>
      </p:sp>
    </p:spTree>
    <p:extLst>
      <p:ext uri="{BB962C8B-B14F-4D97-AF65-F5344CB8AC3E}">
        <p14:creationId xmlns:p14="http://schemas.microsoft.com/office/powerpoint/2010/main" val="26751673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21743-36A2-1B98-F3B4-42B31DC3A9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90E445-4552-D257-CB67-8917CC879198}"/>
              </a:ext>
            </a:extLst>
          </p:cNvPr>
          <p:cNvSpPr>
            <a:spLocks noGrp="1"/>
          </p:cNvSpPr>
          <p:nvPr>
            <p:ph type="title"/>
          </p:nvPr>
        </p:nvSpPr>
        <p:spPr>
          <a:xfrm>
            <a:off x="531629" y="665356"/>
            <a:ext cx="9180344" cy="1320800"/>
          </a:xfrm>
        </p:spPr>
        <p:txBody>
          <a:bodyPr>
            <a:normAutofit/>
          </a:bodyPr>
          <a:lstStyle/>
          <a:p>
            <a:pPr>
              <a:spcBef>
                <a:spcPts val="2400"/>
              </a:spcBef>
              <a:spcAft>
                <a:spcPts val="600"/>
              </a:spcAft>
            </a:pPr>
            <a:r>
              <a:rPr lang="en-US" b="1" dirty="0">
                <a:solidFill>
                  <a:srgbClr val="592363"/>
                </a:solidFill>
              </a:rPr>
              <a:t>Strategies to Advance:</a:t>
            </a:r>
            <a:br>
              <a:rPr lang="en-US" b="1" dirty="0">
                <a:solidFill>
                  <a:srgbClr val="592363"/>
                </a:solidFill>
              </a:rPr>
            </a:br>
            <a:br>
              <a:rPr lang="en-US" sz="900" b="1" dirty="0">
                <a:solidFill>
                  <a:srgbClr val="592363"/>
                </a:solidFill>
              </a:rPr>
            </a:br>
            <a:br>
              <a:rPr lang="en-US" sz="400" b="1" dirty="0">
                <a:solidFill>
                  <a:srgbClr val="592363"/>
                </a:solidFill>
              </a:rPr>
            </a:br>
            <a:r>
              <a:rPr lang="en-US" sz="2800" dirty="0">
                <a:solidFill>
                  <a:srgbClr val="592363"/>
                </a:solidFill>
              </a:rPr>
              <a:t>Talk about the process of aging as </a:t>
            </a:r>
            <a:r>
              <a:rPr lang="en-US" sz="2800" b="1" dirty="0">
                <a:solidFill>
                  <a:srgbClr val="592363"/>
                </a:solidFill>
              </a:rPr>
              <a:t>building momentum</a:t>
            </a:r>
          </a:p>
        </p:txBody>
      </p:sp>
      <p:sp>
        <p:nvSpPr>
          <p:cNvPr id="7" name="Content Placeholder 3">
            <a:extLst>
              <a:ext uri="{FF2B5EF4-FFF2-40B4-BE49-F238E27FC236}">
                <a16:creationId xmlns:a16="http://schemas.microsoft.com/office/drawing/2014/main" id="{4CF4252F-2810-A9E4-4A38-D5D0CC741535}"/>
              </a:ext>
            </a:extLst>
          </p:cNvPr>
          <p:cNvSpPr txBox="1">
            <a:spLocks/>
          </p:cNvSpPr>
          <p:nvPr/>
        </p:nvSpPr>
        <p:spPr>
          <a:xfrm>
            <a:off x="885371" y="2222895"/>
            <a:ext cx="4236430" cy="376261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US" sz="2400"/>
              <a:t>The ideas we’re communicating:</a:t>
            </a:r>
          </a:p>
          <a:p>
            <a:r>
              <a:rPr lang="en-US" sz="2400"/>
              <a:t>As we age, we gain new insights and experiences that can power up our communities.</a:t>
            </a:r>
          </a:p>
          <a:p>
            <a:pPr marL="0" indent="0">
              <a:buFont typeface="Wingdings 3" charset="2"/>
              <a:buNone/>
            </a:pPr>
            <a:endParaRPr lang="en-US" sz="2400"/>
          </a:p>
          <a:p>
            <a:pPr marL="0" indent="0">
              <a:buFont typeface="Wingdings 3" charset="2"/>
              <a:buNone/>
            </a:pPr>
            <a:endParaRPr lang="en-US" sz="2400"/>
          </a:p>
          <a:p>
            <a:endParaRPr lang="en-US"/>
          </a:p>
        </p:txBody>
      </p:sp>
      <p:sp>
        <p:nvSpPr>
          <p:cNvPr id="4" name="Content Placeholder 3">
            <a:extLst>
              <a:ext uri="{FF2B5EF4-FFF2-40B4-BE49-F238E27FC236}">
                <a16:creationId xmlns:a16="http://schemas.microsoft.com/office/drawing/2014/main" id="{1EB2096C-70D5-C455-0A8F-11E2ABD5CA8D}"/>
              </a:ext>
            </a:extLst>
          </p:cNvPr>
          <p:cNvSpPr>
            <a:spLocks noGrp="1"/>
          </p:cNvSpPr>
          <p:nvPr>
            <p:ph sz="half" idx="2"/>
          </p:nvPr>
        </p:nvSpPr>
        <p:spPr>
          <a:xfrm>
            <a:off x="5611804" y="2222895"/>
            <a:ext cx="3662198" cy="3426178"/>
          </a:xfrm>
        </p:spPr>
        <p:txBody>
          <a:bodyPr/>
          <a:lstStyle/>
          <a:p>
            <a:pPr marL="0" indent="0">
              <a:buNone/>
            </a:pPr>
            <a:r>
              <a:rPr lang="en-US" sz="2400"/>
              <a:t>What it does:</a:t>
            </a:r>
          </a:p>
          <a:p>
            <a:r>
              <a:rPr lang="en-US" sz="2400"/>
              <a:t>Inspires a different story about aging</a:t>
            </a:r>
          </a:p>
          <a:p>
            <a:r>
              <a:rPr lang="en-US" sz="2400"/>
              <a:t>Reduces bias</a:t>
            </a:r>
          </a:p>
          <a:p>
            <a:r>
              <a:rPr lang="en-US" sz="2400"/>
              <a:t>Steers people away from othering old people</a:t>
            </a:r>
          </a:p>
          <a:p>
            <a:pPr marL="0" indent="0">
              <a:buNone/>
            </a:pPr>
            <a:endParaRPr lang="en-US"/>
          </a:p>
          <a:p>
            <a:pPr marL="0" indent="0">
              <a:buNone/>
            </a:pPr>
            <a:endParaRPr lang="en-US"/>
          </a:p>
          <a:p>
            <a:endParaRPr lang="en-US"/>
          </a:p>
        </p:txBody>
      </p:sp>
    </p:spTree>
    <p:extLst>
      <p:ext uri="{BB962C8B-B14F-4D97-AF65-F5344CB8AC3E}">
        <p14:creationId xmlns:p14="http://schemas.microsoft.com/office/powerpoint/2010/main" val="24312722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32AC7-D0DE-E95C-3B72-58CEEAB4AB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FF27AF-286C-BD26-A15A-A075C50BA402}"/>
              </a:ext>
            </a:extLst>
          </p:cNvPr>
          <p:cNvSpPr>
            <a:spLocks noGrp="1"/>
          </p:cNvSpPr>
          <p:nvPr>
            <p:ph type="title"/>
          </p:nvPr>
        </p:nvSpPr>
        <p:spPr/>
        <p:txBody>
          <a:bodyPr/>
          <a:lstStyle/>
          <a:p>
            <a:r>
              <a:rPr lang="en-US" b="1">
                <a:solidFill>
                  <a:srgbClr val="592363"/>
                </a:solidFill>
              </a:rPr>
              <a:t>Building momentum</a:t>
            </a:r>
          </a:p>
        </p:txBody>
      </p:sp>
      <p:pic>
        <p:nvPicPr>
          <p:cNvPr id="5" name="Content Placeholder 4" descr="Boston Shuttle before and after. &#10;Before: Senior Shuttle&#10;After: Transporting Boston's most experienced people. ">
            <a:extLst>
              <a:ext uri="{FF2B5EF4-FFF2-40B4-BE49-F238E27FC236}">
                <a16:creationId xmlns:a16="http://schemas.microsoft.com/office/drawing/2014/main" id="{5E255620-6D4B-5800-5F82-364912B7BC8A}"/>
              </a:ext>
            </a:extLst>
          </p:cNvPr>
          <p:cNvPicPr>
            <a:picLocks noGrp="1" noChangeAspect="1"/>
          </p:cNvPicPr>
          <p:nvPr>
            <p:ph sz="half" idx="1"/>
          </p:nvPr>
        </p:nvPicPr>
        <p:blipFill>
          <a:blip r:embed="rId3"/>
          <a:stretch>
            <a:fillRect/>
          </a:stretch>
        </p:blipFill>
        <p:spPr>
          <a:xfrm>
            <a:off x="677334" y="1389161"/>
            <a:ext cx="7410377" cy="4053696"/>
          </a:xfrm>
          <a:prstGeom prst="rect">
            <a:avLst/>
          </a:prstGeom>
        </p:spPr>
      </p:pic>
      <p:sp>
        <p:nvSpPr>
          <p:cNvPr id="4" name="Content Placeholder 3">
            <a:extLst>
              <a:ext uri="{FF2B5EF4-FFF2-40B4-BE49-F238E27FC236}">
                <a16:creationId xmlns:a16="http://schemas.microsoft.com/office/drawing/2014/main" id="{7ED7F195-3B45-F8C8-F21A-622F911E377C}"/>
              </a:ext>
            </a:extLst>
          </p:cNvPr>
          <p:cNvSpPr>
            <a:spLocks noGrp="1"/>
          </p:cNvSpPr>
          <p:nvPr>
            <p:ph sz="half" idx="2"/>
          </p:nvPr>
        </p:nvSpPr>
        <p:spPr>
          <a:xfrm>
            <a:off x="823615" y="5442857"/>
            <a:ext cx="8304106" cy="737842"/>
          </a:xfrm>
        </p:spPr>
        <p:txBody>
          <a:bodyPr/>
          <a:lstStyle/>
          <a:p>
            <a:pPr marL="0" indent="0">
              <a:buNone/>
            </a:pPr>
            <a:r>
              <a:rPr lang="en-US" sz="2000" dirty="0"/>
              <a:t>“Transporting Boston’s most experienced people.”</a:t>
            </a:r>
          </a:p>
          <a:p>
            <a:pPr marL="0" indent="0">
              <a:buNone/>
            </a:pPr>
            <a:endParaRPr lang="en-US" sz="2000" dirty="0"/>
          </a:p>
          <a:p>
            <a:pPr marL="0" indent="0">
              <a:buNone/>
            </a:pPr>
            <a:endParaRPr lang="en-US" sz="2000" dirty="0"/>
          </a:p>
          <a:p>
            <a:pPr marL="0" indent="0">
              <a:buNone/>
            </a:pPr>
            <a:endParaRPr lang="en-US" dirty="0"/>
          </a:p>
          <a:p>
            <a:pPr marL="0" indent="0">
              <a:buNone/>
            </a:pPr>
            <a:endParaRPr lang="en-US" dirty="0"/>
          </a:p>
          <a:p>
            <a:endParaRPr lang="en-US" dirty="0"/>
          </a:p>
        </p:txBody>
      </p:sp>
      <p:sp>
        <p:nvSpPr>
          <p:cNvPr id="6" name="TextBox 5">
            <a:extLst>
              <a:ext uri="{FF2B5EF4-FFF2-40B4-BE49-F238E27FC236}">
                <a16:creationId xmlns:a16="http://schemas.microsoft.com/office/drawing/2014/main" id="{AC5B0405-B258-ECAB-0DDD-BEFFD8D7E44B}"/>
              </a:ext>
            </a:extLst>
          </p:cNvPr>
          <p:cNvSpPr txBox="1"/>
          <p:nvPr/>
        </p:nvSpPr>
        <p:spPr>
          <a:xfrm>
            <a:off x="941127" y="6180699"/>
            <a:ext cx="5154873" cy="369332"/>
          </a:xfrm>
          <a:prstGeom prst="rect">
            <a:avLst/>
          </a:prstGeom>
          <a:noFill/>
        </p:spPr>
        <p:txBody>
          <a:bodyPr wrap="none" rtlCol="0">
            <a:spAutoFit/>
          </a:bodyPr>
          <a:lstStyle/>
          <a:p>
            <a:r>
              <a:rPr lang="en-US" kern="100" dirty="0">
                <a:latin typeface="Calibri" panose="020F0502020204030204" pitchFamily="34" charset="0"/>
                <a:ea typeface="Calibri" panose="020F0502020204030204" pitchFamily="34" charset="0"/>
                <a:cs typeface="Times New Roman" panose="02020603050405020304" pitchFamily="18" charset="0"/>
              </a:rPr>
              <a:t>Information credit: </a:t>
            </a:r>
            <a:r>
              <a:rPr lang="en-US" kern="100" dirty="0">
                <a:latin typeface="Calibri" panose="020F0502020204030204" pitchFamily="34" charset="0"/>
                <a:ea typeface="Calibri" panose="020F0502020204030204" pitchFamily="34" charset="0"/>
                <a:cs typeface="Times New Roman" panose="02020603050405020304" pitchFamily="18" charset="0"/>
                <a:hlinkClick r:id="rId4"/>
              </a:rPr>
              <a:t>National Center to Reframe Aging</a:t>
            </a:r>
            <a:endParaRPr lang="en-US"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1708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B7411-9D30-A2CA-FFFD-C5008C898691}"/>
              </a:ext>
            </a:extLst>
          </p:cNvPr>
          <p:cNvSpPr>
            <a:spLocks noGrp="1"/>
          </p:cNvSpPr>
          <p:nvPr>
            <p:ph type="title"/>
          </p:nvPr>
        </p:nvSpPr>
        <p:spPr/>
        <p:txBody>
          <a:bodyPr>
            <a:normAutofit/>
          </a:bodyPr>
          <a:lstStyle/>
          <a:p>
            <a:r>
              <a:rPr lang="en-US" b="1" dirty="0">
                <a:solidFill>
                  <a:srgbClr val="592363"/>
                </a:solidFill>
              </a:rPr>
              <a:t>Strategies to advance: </a:t>
            </a:r>
            <a:br>
              <a:rPr lang="en-US" b="1" dirty="0">
                <a:solidFill>
                  <a:srgbClr val="592363"/>
                </a:solidFill>
              </a:rPr>
            </a:br>
            <a:br>
              <a:rPr lang="en-US" sz="900" b="1" dirty="0">
                <a:solidFill>
                  <a:srgbClr val="592363"/>
                </a:solidFill>
              </a:rPr>
            </a:br>
            <a:r>
              <a:rPr lang="en-US" sz="2800" dirty="0">
                <a:solidFill>
                  <a:srgbClr val="592363"/>
                </a:solidFill>
              </a:rPr>
              <a:t>Prompt the </a:t>
            </a:r>
            <a:r>
              <a:rPr lang="en-US" sz="2800" b="1" dirty="0">
                <a:solidFill>
                  <a:srgbClr val="592363"/>
                </a:solidFill>
              </a:rPr>
              <a:t>can-do</a:t>
            </a:r>
            <a:r>
              <a:rPr lang="en-US" sz="2800" dirty="0">
                <a:solidFill>
                  <a:srgbClr val="592363"/>
                </a:solidFill>
              </a:rPr>
              <a:t> attitude</a:t>
            </a:r>
            <a:endParaRPr lang="en-US" dirty="0">
              <a:solidFill>
                <a:srgbClr val="592363"/>
              </a:solidFill>
            </a:endParaRPr>
          </a:p>
        </p:txBody>
      </p:sp>
      <p:sp>
        <p:nvSpPr>
          <p:cNvPr id="7" name="Content Placeholder 3">
            <a:extLst>
              <a:ext uri="{FF2B5EF4-FFF2-40B4-BE49-F238E27FC236}">
                <a16:creationId xmlns:a16="http://schemas.microsoft.com/office/drawing/2014/main" id="{F38A49A1-31B6-508D-197E-9808D4FBE85A}"/>
              </a:ext>
            </a:extLst>
          </p:cNvPr>
          <p:cNvSpPr txBox="1">
            <a:spLocks/>
          </p:cNvSpPr>
          <p:nvPr/>
        </p:nvSpPr>
        <p:spPr>
          <a:xfrm>
            <a:off x="823615" y="2043689"/>
            <a:ext cx="3858090"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US" sz="2400"/>
              <a:t>The ideas we’re communicating:</a:t>
            </a:r>
          </a:p>
          <a:p>
            <a:r>
              <a:rPr lang="en-US" sz="2400"/>
              <a:t>We are creative, inventive, problem-solving people. We have solved big problems before, and we can do it again!</a:t>
            </a:r>
          </a:p>
          <a:p>
            <a:endParaRPr lang="en-US"/>
          </a:p>
          <a:p>
            <a:endParaRPr lang="en-US"/>
          </a:p>
          <a:p>
            <a:endParaRPr lang="en-US"/>
          </a:p>
          <a:p>
            <a:endParaRPr lang="en-US"/>
          </a:p>
        </p:txBody>
      </p:sp>
      <p:sp>
        <p:nvSpPr>
          <p:cNvPr id="4" name="Content Placeholder 3">
            <a:extLst>
              <a:ext uri="{FF2B5EF4-FFF2-40B4-BE49-F238E27FC236}">
                <a16:creationId xmlns:a16="http://schemas.microsoft.com/office/drawing/2014/main" id="{292F6A4F-11D0-1413-7EE1-0667A58011CB}"/>
              </a:ext>
            </a:extLst>
          </p:cNvPr>
          <p:cNvSpPr>
            <a:spLocks noGrp="1"/>
          </p:cNvSpPr>
          <p:nvPr>
            <p:ph sz="half" idx="2"/>
          </p:nvPr>
        </p:nvSpPr>
        <p:spPr>
          <a:xfrm>
            <a:off x="5415912" y="2156979"/>
            <a:ext cx="3858090" cy="3880773"/>
          </a:xfrm>
        </p:spPr>
        <p:txBody>
          <a:bodyPr>
            <a:normAutofit lnSpcReduction="10000"/>
          </a:bodyPr>
          <a:lstStyle/>
          <a:p>
            <a:pPr marL="0" indent="0">
              <a:buNone/>
            </a:pPr>
            <a:r>
              <a:rPr lang="en-US" sz="2400"/>
              <a:t>What it does:</a:t>
            </a:r>
          </a:p>
          <a:p>
            <a:r>
              <a:rPr lang="en-US" sz="2400"/>
              <a:t>Steers people away from fatalistic thinking (that nothing can be done) </a:t>
            </a:r>
          </a:p>
          <a:p>
            <a:r>
              <a:rPr lang="en-US" sz="2400"/>
              <a:t>Encourages solutions-oriented thinking</a:t>
            </a:r>
          </a:p>
          <a:p>
            <a:r>
              <a:rPr lang="en-US" sz="2400"/>
              <a:t>Cues collective responsibility and benefit</a:t>
            </a:r>
          </a:p>
          <a:p>
            <a:endParaRPr lang="en-US"/>
          </a:p>
          <a:p>
            <a:endParaRPr lang="en-US"/>
          </a:p>
          <a:p>
            <a:endParaRPr lang="en-US"/>
          </a:p>
          <a:p>
            <a:endParaRPr lang="en-US"/>
          </a:p>
        </p:txBody>
      </p:sp>
      <p:sp>
        <p:nvSpPr>
          <p:cNvPr id="3" name="TextBox 2">
            <a:extLst>
              <a:ext uri="{FF2B5EF4-FFF2-40B4-BE49-F238E27FC236}">
                <a16:creationId xmlns:a16="http://schemas.microsoft.com/office/drawing/2014/main" id="{88C056A3-038E-C468-C167-4F42A285EF20}"/>
              </a:ext>
            </a:extLst>
          </p:cNvPr>
          <p:cNvSpPr txBox="1"/>
          <p:nvPr/>
        </p:nvSpPr>
        <p:spPr>
          <a:xfrm>
            <a:off x="823615" y="6037752"/>
            <a:ext cx="5154873" cy="369332"/>
          </a:xfrm>
          <a:prstGeom prst="rect">
            <a:avLst/>
          </a:prstGeom>
          <a:noFill/>
        </p:spPr>
        <p:txBody>
          <a:bodyPr wrap="none" rtlCol="0">
            <a:spAutoFit/>
          </a:bodyPr>
          <a:lstStyle/>
          <a:p>
            <a:r>
              <a:rPr lang="en-US" kern="100">
                <a:latin typeface="Calibri" panose="020F0502020204030204" pitchFamily="34" charset="0"/>
                <a:ea typeface="Calibri" panose="020F0502020204030204" pitchFamily="34" charset="0"/>
                <a:cs typeface="Times New Roman" panose="02020603050405020304" pitchFamily="18" charset="0"/>
              </a:rPr>
              <a:t>Information credit: </a:t>
            </a:r>
            <a:r>
              <a:rPr lang="en-US" kern="100">
                <a:latin typeface="Calibri" panose="020F0502020204030204" pitchFamily="34" charset="0"/>
                <a:ea typeface="Calibri" panose="020F0502020204030204" pitchFamily="34" charset="0"/>
                <a:cs typeface="Times New Roman" panose="02020603050405020304" pitchFamily="18" charset="0"/>
                <a:hlinkClick r:id="rId3"/>
              </a:rPr>
              <a:t>National Center to Reframe Aging</a:t>
            </a:r>
            <a:endParaRPr lang="en-US" kern="10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29658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65829-775B-A16B-094F-6A0E8EB376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EA39D5-703E-02DE-E75D-303E05F8CF62}"/>
              </a:ext>
            </a:extLst>
          </p:cNvPr>
          <p:cNvSpPr>
            <a:spLocks noGrp="1"/>
          </p:cNvSpPr>
          <p:nvPr>
            <p:ph type="title"/>
          </p:nvPr>
        </p:nvSpPr>
        <p:spPr>
          <a:xfrm>
            <a:off x="677334" y="450917"/>
            <a:ext cx="8596668" cy="1639140"/>
          </a:xfrm>
        </p:spPr>
        <p:txBody>
          <a:bodyPr>
            <a:normAutofit fontScale="90000"/>
          </a:bodyPr>
          <a:lstStyle/>
          <a:p>
            <a:r>
              <a:rPr lang="en-US" sz="4000" b="1" dirty="0">
                <a:solidFill>
                  <a:srgbClr val="592363"/>
                </a:solidFill>
              </a:rPr>
              <a:t>Strategies to advance:</a:t>
            </a:r>
            <a:br>
              <a:rPr lang="en-US" sz="4000" b="1" dirty="0">
                <a:solidFill>
                  <a:srgbClr val="592363"/>
                </a:solidFill>
              </a:rPr>
            </a:br>
            <a:br>
              <a:rPr lang="en-US" sz="900" b="1" dirty="0">
                <a:solidFill>
                  <a:srgbClr val="592363"/>
                </a:solidFill>
              </a:rPr>
            </a:br>
            <a:r>
              <a:rPr lang="en-US" sz="3100" dirty="0">
                <a:solidFill>
                  <a:srgbClr val="592363"/>
                </a:solidFill>
              </a:rPr>
              <a:t>Explain the </a:t>
            </a:r>
            <a:r>
              <a:rPr lang="en-US" sz="3100" b="1" dirty="0">
                <a:solidFill>
                  <a:srgbClr val="592363"/>
                </a:solidFill>
              </a:rPr>
              <a:t>supports we need </a:t>
            </a:r>
            <a:r>
              <a:rPr lang="en-US" sz="3100" dirty="0">
                <a:solidFill>
                  <a:srgbClr val="592363"/>
                </a:solidFill>
              </a:rPr>
              <a:t>to live meaningfully. </a:t>
            </a:r>
          </a:p>
        </p:txBody>
      </p:sp>
      <p:sp>
        <p:nvSpPr>
          <p:cNvPr id="11" name="Content Placeholder 3">
            <a:extLst>
              <a:ext uri="{FF2B5EF4-FFF2-40B4-BE49-F238E27FC236}">
                <a16:creationId xmlns:a16="http://schemas.microsoft.com/office/drawing/2014/main" id="{42A901F4-363C-B33F-50A2-740E328DE996}"/>
              </a:ext>
            </a:extLst>
          </p:cNvPr>
          <p:cNvSpPr txBox="1">
            <a:spLocks/>
          </p:cNvSpPr>
          <p:nvPr/>
        </p:nvSpPr>
        <p:spPr>
          <a:xfrm>
            <a:off x="677334" y="2183622"/>
            <a:ext cx="3673709" cy="326507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US" sz="2200" dirty="0"/>
              <a:t>The ideas we’re communicating:</a:t>
            </a:r>
          </a:p>
          <a:p>
            <a:r>
              <a:rPr lang="en-US" sz="2200" dirty="0"/>
              <a:t>We all rely on a web of services and supports throughout our lives.</a:t>
            </a:r>
          </a:p>
          <a:p>
            <a:endParaRPr lang="en-US" dirty="0"/>
          </a:p>
          <a:p>
            <a:endParaRPr lang="en-US" dirty="0"/>
          </a:p>
          <a:p>
            <a:endParaRPr lang="en-US" dirty="0"/>
          </a:p>
          <a:p>
            <a:endParaRPr lang="en-US" dirty="0"/>
          </a:p>
        </p:txBody>
      </p:sp>
      <p:sp>
        <p:nvSpPr>
          <p:cNvPr id="4" name="Content Placeholder 3">
            <a:extLst>
              <a:ext uri="{FF2B5EF4-FFF2-40B4-BE49-F238E27FC236}">
                <a16:creationId xmlns:a16="http://schemas.microsoft.com/office/drawing/2014/main" id="{317EEF61-CD18-25DE-A217-84E2679EA24C}"/>
              </a:ext>
            </a:extLst>
          </p:cNvPr>
          <p:cNvSpPr>
            <a:spLocks noGrp="1"/>
          </p:cNvSpPr>
          <p:nvPr>
            <p:ph sz="half" idx="2"/>
          </p:nvPr>
        </p:nvSpPr>
        <p:spPr>
          <a:xfrm>
            <a:off x="4602041" y="2090056"/>
            <a:ext cx="4870697" cy="4123308"/>
          </a:xfrm>
        </p:spPr>
        <p:txBody>
          <a:bodyPr>
            <a:normAutofit lnSpcReduction="10000"/>
          </a:bodyPr>
          <a:lstStyle/>
          <a:p>
            <a:pPr marL="0" indent="0">
              <a:buNone/>
            </a:pPr>
            <a:r>
              <a:rPr lang="en-US" sz="2200" dirty="0"/>
              <a:t>What it does:</a:t>
            </a:r>
          </a:p>
          <a:p>
            <a:r>
              <a:rPr lang="en-US" sz="2200" dirty="0"/>
              <a:t>Steers people away from othering old people and people with disabilities</a:t>
            </a:r>
          </a:p>
          <a:p>
            <a:r>
              <a:rPr lang="en-US" sz="2200" dirty="0"/>
              <a:t>Cultivates understand that what surrounds us, shapes us</a:t>
            </a:r>
          </a:p>
          <a:p>
            <a:r>
              <a:rPr lang="en-US" sz="2200" dirty="0"/>
              <a:t>Prompts appreciation for the idea that age and disability inclusive policy is good policy for everyone</a:t>
            </a:r>
          </a:p>
          <a:p>
            <a:r>
              <a:rPr lang="en-US" sz="2200" dirty="0"/>
              <a:t>Cues collective responsibility and benefit</a:t>
            </a:r>
          </a:p>
          <a:p>
            <a:endParaRPr lang="en-US" dirty="0"/>
          </a:p>
          <a:p>
            <a:endParaRPr lang="en-US" dirty="0"/>
          </a:p>
          <a:p>
            <a:endParaRPr lang="en-US" dirty="0"/>
          </a:p>
        </p:txBody>
      </p:sp>
      <p:sp>
        <p:nvSpPr>
          <p:cNvPr id="3" name="TextBox 2">
            <a:extLst>
              <a:ext uri="{FF2B5EF4-FFF2-40B4-BE49-F238E27FC236}">
                <a16:creationId xmlns:a16="http://schemas.microsoft.com/office/drawing/2014/main" id="{EA8AE643-5901-ABD6-1537-54BC392C70EB}"/>
              </a:ext>
            </a:extLst>
          </p:cNvPr>
          <p:cNvSpPr txBox="1"/>
          <p:nvPr/>
        </p:nvSpPr>
        <p:spPr>
          <a:xfrm>
            <a:off x="823615" y="6037752"/>
            <a:ext cx="5154873" cy="369332"/>
          </a:xfrm>
          <a:prstGeom prst="rect">
            <a:avLst/>
          </a:prstGeom>
          <a:noFill/>
        </p:spPr>
        <p:txBody>
          <a:bodyPr wrap="none" rtlCol="0">
            <a:spAutoFit/>
          </a:bodyPr>
          <a:lstStyle/>
          <a:p>
            <a:r>
              <a:rPr lang="en-US" kern="100">
                <a:latin typeface="Calibri" panose="020F0502020204030204" pitchFamily="34" charset="0"/>
                <a:ea typeface="Calibri" panose="020F0502020204030204" pitchFamily="34" charset="0"/>
                <a:cs typeface="Times New Roman" panose="02020603050405020304" pitchFamily="18" charset="0"/>
              </a:rPr>
              <a:t>Information credit: </a:t>
            </a:r>
            <a:r>
              <a:rPr lang="en-US" kern="100">
                <a:latin typeface="Calibri" panose="020F0502020204030204" pitchFamily="34" charset="0"/>
                <a:ea typeface="Calibri" panose="020F0502020204030204" pitchFamily="34" charset="0"/>
                <a:cs typeface="Times New Roman" panose="02020603050405020304" pitchFamily="18" charset="0"/>
                <a:hlinkClick r:id="rId3"/>
              </a:rPr>
              <a:t>National Center to Reframe Aging</a:t>
            </a:r>
            <a:endParaRPr lang="en-US" kern="10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73913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1582A87-8F9D-105F-94B9-895FBE2F1670}"/>
              </a:ext>
            </a:extLst>
          </p:cNvPr>
          <p:cNvSpPr>
            <a:spLocks noGrp="1"/>
          </p:cNvSpPr>
          <p:nvPr>
            <p:ph type="title"/>
          </p:nvPr>
        </p:nvSpPr>
        <p:spPr/>
        <p:txBody>
          <a:bodyPr/>
          <a:lstStyle/>
          <a:p>
            <a:r>
              <a:rPr lang="en-US" b="1" dirty="0">
                <a:solidFill>
                  <a:srgbClr val="592363"/>
                </a:solidFill>
              </a:rPr>
              <a:t>The Curb-Cut effect</a:t>
            </a:r>
          </a:p>
        </p:txBody>
      </p:sp>
      <p:pic>
        <p:nvPicPr>
          <p:cNvPr id="2" name="Content Placeholder 6" descr="Curb cut with people using a wheelchair, bikes, strollers, delivery carts, luggage and walking. &quot;When we design for disabilities, we make things better for everyone.&quot;">
            <a:extLst>
              <a:ext uri="{FF2B5EF4-FFF2-40B4-BE49-F238E27FC236}">
                <a16:creationId xmlns:a16="http://schemas.microsoft.com/office/drawing/2014/main" id="{75CF04F3-571D-E694-5ED2-FA8BB783897C}"/>
              </a:ext>
            </a:extLst>
          </p:cNvPr>
          <p:cNvPicPr>
            <a:picLocks noGrp="1" noChangeAspect="1"/>
          </p:cNvPicPr>
          <p:nvPr>
            <p:ph idx="1"/>
          </p:nvPr>
        </p:nvPicPr>
        <p:blipFill>
          <a:blip r:embed="rId3"/>
          <a:stretch>
            <a:fillRect/>
          </a:stretch>
        </p:blipFill>
        <p:spPr>
          <a:xfrm>
            <a:off x="2105924" y="1384185"/>
            <a:ext cx="5739487" cy="4864215"/>
          </a:xfrm>
          <a:prstGeom prst="rect">
            <a:avLst/>
          </a:prstGeom>
          <a:ln w="19050">
            <a:solidFill>
              <a:schemeClr val="tx1"/>
            </a:solidFill>
          </a:ln>
        </p:spPr>
      </p:pic>
    </p:spTree>
    <p:extLst>
      <p:ext uri="{BB962C8B-B14F-4D97-AF65-F5344CB8AC3E}">
        <p14:creationId xmlns:p14="http://schemas.microsoft.com/office/powerpoint/2010/main" val="3195247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4C0A5-5632-5A91-6CEB-B71C4EA874A2}"/>
              </a:ext>
            </a:extLst>
          </p:cNvPr>
          <p:cNvSpPr>
            <a:spLocks noGrp="1"/>
          </p:cNvSpPr>
          <p:nvPr>
            <p:ph type="title"/>
          </p:nvPr>
        </p:nvSpPr>
        <p:spPr>
          <a:xfrm>
            <a:off x="677334" y="609600"/>
            <a:ext cx="8596668" cy="732439"/>
          </a:xfrm>
        </p:spPr>
        <p:txBody>
          <a:bodyPr/>
          <a:lstStyle/>
          <a:p>
            <a:r>
              <a:rPr lang="en-US" b="1" dirty="0">
                <a:solidFill>
                  <a:srgbClr val="592363"/>
                </a:solidFill>
              </a:rPr>
              <a:t>Who We Are</a:t>
            </a:r>
          </a:p>
        </p:txBody>
      </p:sp>
      <p:sp>
        <p:nvSpPr>
          <p:cNvPr id="3" name="Content Placeholder 2">
            <a:extLst>
              <a:ext uri="{FF2B5EF4-FFF2-40B4-BE49-F238E27FC236}">
                <a16:creationId xmlns:a16="http://schemas.microsoft.com/office/drawing/2014/main" id="{B3A45A49-98AD-5C2C-7FBB-C711AB56F528}"/>
              </a:ext>
            </a:extLst>
          </p:cNvPr>
          <p:cNvSpPr>
            <a:spLocks noGrp="1"/>
          </p:cNvSpPr>
          <p:nvPr>
            <p:ph sz="half" idx="1"/>
          </p:nvPr>
        </p:nvSpPr>
        <p:spPr>
          <a:xfrm>
            <a:off x="677333" y="1558977"/>
            <a:ext cx="7850217" cy="4689423"/>
          </a:xfrm>
        </p:spPr>
        <p:txBody>
          <a:bodyPr>
            <a:noAutofit/>
          </a:bodyPr>
          <a:lstStyle/>
          <a:p>
            <a:r>
              <a:rPr lang="en-US" sz="2400" dirty="0"/>
              <a:t>Project management team</a:t>
            </a:r>
          </a:p>
          <a:p>
            <a:pPr marL="0" indent="0">
              <a:buNone/>
            </a:pPr>
            <a:endParaRPr lang="en-US" sz="2400" dirty="0"/>
          </a:p>
          <a:p>
            <a:pPr marL="0" indent="0">
              <a:buNone/>
            </a:pPr>
            <a:endParaRPr lang="en-US" sz="2400" dirty="0"/>
          </a:p>
          <a:p>
            <a:pPr marL="0" indent="0">
              <a:buNone/>
            </a:pPr>
            <a:endParaRPr lang="en-US" sz="2400" dirty="0"/>
          </a:p>
          <a:p>
            <a:r>
              <a:rPr lang="en-US" sz="2400" dirty="0"/>
              <a:t>Advisory committee</a:t>
            </a:r>
          </a:p>
          <a:p>
            <a:r>
              <a:rPr lang="en-US" sz="2400" dirty="0"/>
              <a:t>Champions newsletter (</a:t>
            </a:r>
            <a:r>
              <a:rPr lang="en-US" sz="2400" dirty="0">
                <a:hlinkClick r:id="rId3"/>
              </a:rPr>
              <a:t>https://wiha.wufoo.com/forms/w152jg3f0s6pwd6/</a:t>
            </a:r>
            <a:r>
              <a:rPr lang="en-US" sz="2400" dirty="0"/>
              <a:t>)</a:t>
            </a:r>
          </a:p>
          <a:p>
            <a:r>
              <a:rPr lang="en-US" sz="2400" dirty="0"/>
              <a:t>Community of practice (4</a:t>
            </a:r>
            <a:r>
              <a:rPr lang="en-US" sz="2400" baseline="30000" dirty="0"/>
              <a:t>th</a:t>
            </a:r>
            <a:r>
              <a:rPr lang="en-US" sz="2400" dirty="0"/>
              <a:t> Wednesday of the month from 2–3 pm)</a:t>
            </a:r>
          </a:p>
        </p:txBody>
      </p:sp>
      <p:grpSp>
        <p:nvGrpSpPr>
          <p:cNvPr id="8" name="Group 7" descr="Logos for Wisconsin Department of Health Services, Wisconsing Aging Advocacy Network and the Wisconsin Institute for Healthy Aging">
            <a:extLst>
              <a:ext uri="{FF2B5EF4-FFF2-40B4-BE49-F238E27FC236}">
                <a16:creationId xmlns:a16="http://schemas.microsoft.com/office/drawing/2014/main" id="{D0E130F9-C133-4B5F-CB33-D5BD55F685E9}"/>
              </a:ext>
            </a:extLst>
          </p:cNvPr>
          <p:cNvGrpSpPr/>
          <p:nvPr/>
        </p:nvGrpSpPr>
        <p:grpSpPr>
          <a:xfrm>
            <a:off x="896574" y="2076031"/>
            <a:ext cx="7917641" cy="1320800"/>
            <a:chOff x="1091446" y="3020412"/>
            <a:chExt cx="10055407" cy="1681324"/>
          </a:xfrm>
        </p:grpSpPr>
        <p:pic>
          <p:nvPicPr>
            <p:cNvPr id="5" name="Picture 4" descr="Wisconsin Department of Health Services logo ">
              <a:extLst>
                <a:ext uri="{FF2B5EF4-FFF2-40B4-BE49-F238E27FC236}">
                  <a16:creationId xmlns:a16="http://schemas.microsoft.com/office/drawing/2014/main" id="{0AC52AC0-B307-C171-5544-1F28448CDE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1446" y="3343449"/>
              <a:ext cx="5310751" cy="1035251"/>
            </a:xfrm>
            <a:prstGeom prst="rect">
              <a:avLst/>
            </a:prstGeom>
          </p:spPr>
        </p:pic>
        <p:pic>
          <p:nvPicPr>
            <p:cNvPr id="6" name="Picture 5" descr="Wisconsin Aging Advocacy Network logo">
              <a:extLst>
                <a:ext uri="{FF2B5EF4-FFF2-40B4-BE49-F238E27FC236}">
                  <a16:creationId xmlns:a16="http://schemas.microsoft.com/office/drawing/2014/main" id="{C12676C8-AA4F-7EB2-9565-609654FB7B20}"/>
                </a:ext>
              </a:extLst>
            </p:cNvPr>
            <p:cNvPicPr>
              <a:picLocks noChangeAspect="1"/>
            </p:cNvPicPr>
            <p:nvPr/>
          </p:nvPicPr>
          <p:blipFill>
            <a:blip r:embed="rId5"/>
            <a:stretch>
              <a:fillRect/>
            </a:stretch>
          </p:blipFill>
          <p:spPr>
            <a:xfrm>
              <a:off x="6415554" y="3186427"/>
              <a:ext cx="2476177" cy="1349294"/>
            </a:xfrm>
            <a:prstGeom prst="rect">
              <a:avLst/>
            </a:prstGeom>
          </p:spPr>
        </p:pic>
        <p:pic>
          <p:nvPicPr>
            <p:cNvPr id="7" name="Picture 6" descr="Wisconsin Institute for Healthy Aging logo">
              <a:extLst>
                <a:ext uri="{FF2B5EF4-FFF2-40B4-BE49-F238E27FC236}">
                  <a16:creationId xmlns:a16="http://schemas.microsoft.com/office/drawing/2014/main" id="{569A46AF-0BAB-0A6A-6F9E-64975637DD11}"/>
                </a:ext>
              </a:extLst>
            </p:cNvPr>
            <p:cNvPicPr>
              <a:picLocks noChangeAspect="1"/>
            </p:cNvPicPr>
            <p:nvPr/>
          </p:nvPicPr>
          <p:blipFill>
            <a:blip r:embed="rId6"/>
            <a:stretch>
              <a:fillRect/>
            </a:stretch>
          </p:blipFill>
          <p:spPr>
            <a:xfrm>
              <a:off x="8905088" y="3020412"/>
              <a:ext cx="2241765" cy="1681324"/>
            </a:xfrm>
            <a:prstGeom prst="rect">
              <a:avLst/>
            </a:prstGeom>
          </p:spPr>
        </p:pic>
      </p:grpSp>
    </p:spTree>
    <p:extLst>
      <p:ext uri="{BB962C8B-B14F-4D97-AF65-F5344CB8AC3E}">
        <p14:creationId xmlns:p14="http://schemas.microsoft.com/office/powerpoint/2010/main" val="2932496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A8787-96C8-EB35-042E-8A8B447FF9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1D59B0-B828-10DE-D217-1E493DC1A5A7}"/>
              </a:ext>
            </a:extLst>
          </p:cNvPr>
          <p:cNvSpPr>
            <a:spLocks noGrp="1"/>
          </p:cNvSpPr>
          <p:nvPr>
            <p:ph type="title"/>
          </p:nvPr>
        </p:nvSpPr>
        <p:spPr/>
        <p:txBody>
          <a:bodyPr>
            <a:normAutofit/>
          </a:bodyPr>
          <a:lstStyle/>
          <a:p>
            <a:r>
              <a:rPr lang="en-US" b="1" dirty="0">
                <a:solidFill>
                  <a:srgbClr val="592363"/>
                </a:solidFill>
              </a:rPr>
              <a:t>Strategies to advance:</a:t>
            </a:r>
            <a:br>
              <a:rPr lang="en-US" b="1" dirty="0">
                <a:solidFill>
                  <a:srgbClr val="592363"/>
                </a:solidFill>
              </a:rPr>
            </a:br>
            <a:br>
              <a:rPr lang="en-US" sz="900" b="1" dirty="0">
                <a:solidFill>
                  <a:srgbClr val="592363"/>
                </a:solidFill>
              </a:rPr>
            </a:br>
            <a:r>
              <a:rPr lang="en-US" sz="2800" dirty="0">
                <a:solidFill>
                  <a:srgbClr val="592363"/>
                </a:solidFill>
              </a:rPr>
              <a:t>Highlight disability as strength and contribution</a:t>
            </a:r>
          </a:p>
        </p:txBody>
      </p:sp>
      <p:sp>
        <p:nvSpPr>
          <p:cNvPr id="7" name="Content Placeholder 3">
            <a:extLst>
              <a:ext uri="{FF2B5EF4-FFF2-40B4-BE49-F238E27FC236}">
                <a16:creationId xmlns:a16="http://schemas.microsoft.com/office/drawing/2014/main" id="{7339A573-56E4-B322-F156-328BBA6F7440}"/>
              </a:ext>
            </a:extLst>
          </p:cNvPr>
          <p:cNvSpPr txBox="1">
            <a:spLocks/>
          </p:cNvSpPr>
          <p:nvPr/>
        </p:nvSpPr>
        <p:spPr>
          <a:xfrm>
            <a:off x="677334" y="2222894"/>
            <a:ext cx="4315894" cy="3762619"/>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US" sz="2200" dirty="0"/>
              <a:t>The ideas we’re communicating:</a:t>
            </a:r>
          </a:p>
          <a:p>
            <a:r>
              <a:rPr lang="en-US" sz="2200" dirty="0"/>
              <a:t>Disability brings lived experience, creativity, empathy, and problem-solving. </a:t>
            </a:r>
          </a:p>
          <a:p>
            <a:r>
              <a:rPr lang="en-US" sz="2200" dirty="0"/>
              <a:t>People with disability contribute insights that strengthen communities.</a:t>
            </a:r>
          </a:p>
          <a:p>
            <a:pPr marL="0" indent="0">
              <a:buFont typeface="Wingdings 3" charset="2"/>
              <a:buNone/>
            </a:pPr>
            <a:endParaRPr lang="en-US" sz="2200" dirty="0"/>
          </a:p>
          <a:p>
            <a:pPr marL="0" indent="0">
              <a:buFont typeface="Wingdings 3" charset="2"/>
              <a:buNone/>
            </a:pPr>
            <a:endParaRPr lang="en-US" sz="2400" dirty="0"/>
          </a:p>
          <a:p>
            <a:endParaRPr lang="en-US" dirty="0"/>
          </a:p>
        </p:txBody>
      </p:sp>
      <p:sp>
        <p:nvSpPr>
          <p:cNvPr id="4" name="Content Placeholder 3">
            <a:extLst>
              <a:ext uri="{FF2B5EF4-FFF2-40B4-BE49-F238E27FC236}">
                <a16:creationId xmlns:a16="http://schemas.microsoft.com/office/drawing/2014/main" id="{A67F7F1C-2D0B-EF63-AF17-F1BDDA2D000C}"/>
              </a:ext>
            </a:extLst>
          </p:cNvPr>
          <p:cNvSpPr>
            <a:spLocks noGrp="1"/>
          </p:cNvSpPr>
          <p:nvPr>
            <p:ph sz="half" idx="2"/>
          </p:nvPr>
        </p:nvSpPr>
        <p:spPr>
          <a:xfrm>
            <a:off x="5466735" y="2222894"/>
            <a:ext cx="3972233" cy="3937273"/>
          </a:xfrm>
        </p:spPr>
        <p:txBody>
          <a:bodyPr>
            <a:normAutofit fontScale="92500" lnSpcReduction="10000"/>
          </a:bodyPr>
          <a:lstStyle/>
          <a:p>
            <a:pPr marL="0" indent="0">
              <a:buNone/>
            </a:pPr>
            <a:r>
              <a:rPr lang="en-US" sz="2400" dirty="0"/>
              <a:t>What it does:</a:t>
            </a:r>
          </a:p>
          <a:p>
            <a:r>
              <a:rPr lang="en-US" sz="2400" dirty="0"/>
              <a:t>Challenges deficit-based narratives</a:t>
            </a:r>
          </a:p>
          <a:p>
            <a:r>
              <a:rPr lang="en-US" sz="2400" dirty="0"/>
              <a:t>Counters assumptions of incapacity</a:t>
            </a:r>
          </a:p>
          <a:p>
            <a:r>
              <a:rPr lang="en-US" sz="2400" dirty="0"/>
              <a:t>Inspires a fuller story of disability</a:t>
            </a:r>
          </a:p>
          <a:p>
            <a:r>
              <a:rPr lang="en-US" sz="2400" dirty="0"/>
              <a:t>Reduces bias by expanding how people define disability</a:t>
            </a: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200909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2DD1B-B5E5-2670-CC6E-E029E2B6B6E4}"/>
              </a:ext>
            </a:extLst>
          </p:cNvPr>
          <p:cNvSpPr>
            <a:spLocks noGrp="1"/>
          </p:cNvSpPr>
          <p:nvPr>
            <p:ph type="title"/>
          </p:nvPr>
        </p:nvSpPr>
        <p:spPr>
          <a:xfrm>
            <a:off x="474560" y="298605"/>
            <a:ext cx="8596668" cy="1320800"/>
          </a:xfrm>
        </p:spPr>
        <p:txBody>
          <a:bodyPr/>
          <a:lstStyle/>
          <a:p>
            <a:r>
              <a:rPr lang="en-US" b="1" dirty="0">
                <a:solidFill>
                  <a:srgbClr val="592363"/>
                </a:solidFill>
              </a:rPr>
              <a:t>Disability as a Strength</a:t>
            </a:r>
          </a:p>
        </p:txBody>
      </p:sp>
      <p:pic>
        <p:nvPicPr>
          <p:cNvPr id="5" name="Content Placeholder 4" descr="Three posters, one with a young man, one with a man in a suit with the words &quot;my learning disorder won't stop me finding my dream job when I leave school&quot; and a man in an apron with the words &quot;hire for attitude, train for skill. Connor's epilepsy certainly doesn't slow him down&quot;, and a third with a women leading a guide dog with the words &quot;Being deaf and blind doesn't stop me making a difference to people's lives.&quot; All three posters with the words &quot;Can. Do.&quot;">
            <a:extLst>
              <a:ext uri="{FF2B5EF4-FFF2-40B4-BE49-F238E27FC236}">
                <a16:creationId xmlns:a16="http://schemas.microsoft.com/office/drawing/2014/main" id="{5BA12F0B-4AF5-5190-230B-B4D31DD7CEE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3506" t="7896" r="3133" b="9947"/>
          <a:stretch>
            <a:fillRect/>
          </a:stretch>
        </p:blipFill>
        <p:spPr>
          <a:xfrm>
            <a:off x="474560" y="959005"/>
            <a:ext cx="11369435" cy="5557542"/>
          </a:xfrm>
        </p:spPr>
      </p:pic>
    </p:spTree>
    <p:extLst>
      <p:ext uri="{BB962C8B-B14F-4D97-AF65-F5344CB8AC3E}">
        <p14:creationId xmlns:p14="http://schemas.microsoft.com/office/powerpoint/2010/main" val="5417754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15541-B177-7664-6026-D099D46530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8CDBB-D9BF-A5D7-6FE8-2B1B3FC56DD1}"/>
              </a:ext>
            </a:extLst>
          </p:cNvPr>
          <p:cNvSpPr>
            <a:spLocks noGrp="1"/>
          </p:cNvSpPr>
          <p:nvPr>
            <p:ph type="title"/>
          </p:nvPr>
        </p:nvSpPr>
        <p:spPr/>
        <p:txBody>
          <a:bodyPr>
            <a:normAutofit/>
          </a:bodyPr>
          <a:lstStyle/>
          <a:p>
            <a:r>
              <a:rPr lang="en-US" b="1" dirty="0">
                <a:solidFill>
                  <a:srgbClr val="592363"/>
                </a:solidFill>
              </a:rPr>
              <a:t>Strategies to advance:</a:t>
            </a:r>
            <a:br>
              <a:rPr lang="en-US" b="1" dirty="0">
                <a:solidFill>
                  <a:srgbClr val="592363"/>
                </a:solidFill>
              </a:rPr>
            </a:br>
            <a:br>
              <a:rPr lang="en-US" sz="900" b="1" dirty="0">
                <a:solidFill>
                  <a:srgbClr val="592363"/>
                </a:solidFill>
              </a:rPr>
            </a:br>
            <a:r>
              <a:rPr lang="en-US" sz="2800" dirty="0">
                <a:solidFill>
                  <a:srgbClr val="592363"/>
                </a:solidFill>
              </a:rPr>
              <a:t>Recognize disability as a natural part of life</a:t>
            </a:r>
          </a:p>
        </p:txBody>
      </p:sp>
      <p:sp>
        <p:nvSpPr>
          <p:cNvPr id="7" name="Content Placeholder 3">
            <a:extLst>
              <a:ext uri="{FF2B5EF4-FFF2-40B4-BE49-F238E27FC236}">
                <a16:creationId xmlns:a16="http://schemas.microsoft.com/office/drawing/2014/main" id="{BDA23F75-B10F-CC2F-CF27-5714903CC614}"/>
              </a:ext>
            </a:extLst>
          </p:cNvPr>
          <p:cNvSpPr txBox="1">
            <a:spLocks/>
          </p:cNvSpPr>
          <p:nvPr/>
        </p:nvSpPr>
        <p:spPr>
          <a:xfrm>
            <a:off x="885371" y="2222895"/>
            <a:ext cx="4236430" cy="376261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US" sz="2400" dirty="0"/>
              <a:t>The ideas we’re communicating:</a:t>
            </a:r>
          </a:p>
          <a:p>
            <a:r>
              <a:rPr lang="en-US" sz="2400" dirty="0"/>
              <a:t>Disability is a normal part of the human experience</a:t>
            </a:r>
          </a:p>
          <a:p>
            <a:r>
              <a:rPr lang="en-US" sz="2400" dirty="0"/>
              <a:t>Most people will experience some level of disability, whether temporary, gradual, or lifelong</a:t>
            </a:r>
          </a:p>
          <a:p>
            <a:pPr marL="0" indent="0">
              <a:buFont typeface="Wingdings 3" charset="2"/>
              <a:buNone/>
            </a:pPr>
            <a:endParaRPr lang="en-US" sz="2400" dirty="0"/>
          </a:p>
          <a:p>
            <a:pPr marL="0" indent="0">
              <a:buFont typeface="Wingdings 3" charset="2"/>
              <a:buNone/>
            </a:pPr>
            <a:endParaRPr lang="en-US" sz="2400" dirty="0"/>
          </a:p>
          <a:p>
            <a:endParaRPr lang="en-US" dirty="0"/>
          </a:p>
        </p:txBody>
      </p:sp>
      <p:sp>
        <p:nvSpPr>
          <p:cNvPr id="4" name="Content Placeholder 3">
            <a:extLst>
              <a:ext uri="{FF2B5EF4-FFF2-40B4-BE49-F238E27FC236}">
                <a16:creationId xmlns:a16="http://schemas.microsoft.com/office/drawing/2014/main" id="{FE61EB02-41BE-E800-7056-7EF3E3404286}"/>
              </a:ext>
            </a:extLst>
          </p:cNvPr>
          <p:cNvSpPr>
            <a:spLocks noGrp="1"/>
          </p:cNvSpPr>
          <p:nvPr>
            <p:ph sz="half" idx="2"/>
          </p:nvPr>
        </p:nvSpPr>
        <p:spPr>
          <a:xfrm>
            <a:off x="5611804" y="2222894"/>
            <a:ext cx="3662198" cy="3937273"/>
          </a:xfrm>
        </p:spPr>
        <p:txBody>
          <a:bodyPr>
            <a:normAutofit fontScale="92500" lnSpcReduction="10000"/>
          </a:bodyPr>
          <a:lstStyle/>
          <a:p>
            <a:pPr marL="0" indent="0">
              <a:buNone/>
            </a:pPr>
            <a:r>
              <a:rPr lang="en-US" sz="2400"/>
              <a:t>What it does:</a:t>
            </a:r>
          </a:p>
          <a:p>
            <a:r>
              <a:rPr lang="en-US" sz="2400"/>
              <a:t>Reduces “us vs. them” thinking</a:t>
            </a:r>
          </a:p>
          <a:p>
            <a:r>
              <a:rPr lang="en-US" sz="2400"/>
              <a:t>Encourages proactive policy and design</a:t>
            </a:r>
          </a:p>
          <a:p>
            <a:r>
              <a:rPr lang="en-US" sz="2400"/>
              <a:t>Reinforces shared responsibility and benefit</a:t>
            </a:r>
          </a:p>
          <a:p>
            <a:r>
              <a:rPr lang="en-US" sz="2400"/>
              <a:t>Moves the focus from fixing people to removing barriers</a:t>
            </a:r>
          </a:p>
          <a:p>
            <a:pPr marL="0" indent="0">
              <a:buNone/>
            </a:pPr>
            <a:endParaRPr lang="en-US"/>
          </a:p>
          <a:p>
            <a:pPr marL="0" indent="0">
              <a:buNone/>
            </a:pPr>
            <a:endParaRPr lang="en-US"/>
          </a:p>
          <a:p>
            <a:endParaRPr lang="en-US"/>
          </a:p>
        </p:txBody>
      </p:sp>
    </p:spTree>
    <p:extLst>
      <p:ext uri="{BB962C8B-B14F-4D97-AF65-F5344CB8AC3E}">
        <p14:creationId xmlns:p14="http://schemas.microsoft.com/office/powerpoint/2010/main" val="39486651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8F85319-FA50-A1E1-BCD2-59F4B0545B7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A803CC5-9655-5BF7-E7D1-ABB86E403EFF}"/>
              </a:ext>
            </a:extLst>
          </p:cNvPr>
          <p:cNvSpPr>
            <a:spLocks noGrp="1"/>
          </p:cNvSpPr>
          <p:nvPr>
            <p:ph type="title"/>
          </p:nvPr>
        </p:nvSpPr>
        <p:spPr>
          <a:xfrm>
            <a:off x="570270" y="314632"/>
            <a:ext cx="8888361" cy="661413"/>
          </a:xfrm>
        </p:spPr>
        <p:txBody>
          <a:bodyPr>
            <a:normAutofit/>
          </a:bodyPr>
          <a:lstStyle/>
          <a:p>
            <a:r>
              <a:rPr lang="en-US" sz="2800" b="1" dirty="0">
                <a:solidFill>
                  <a:srgbClr val="660066"/>
                </a:solidFill>
              </a:rPr>
              <a:t>Activity: ACL UPDATES 6-3-2026 </a:t>
            </a:r>
          </a:p>
        </p:txBody>
      </p:sp>
      <p:sp>
        <p:nvSpPr>
          <p:cNvPr id="3" name="Content Placeholder 2">
            <a:extLst>
              <a:ext uri="{FF2B5EF4-FFF2-40B4-BE49-F238E27FC236}">
                <a16:creationId xmlns:a16="http://schemas.microsoft.com/office/drawing/2014/main" id="{74C62120-BAE5-A361-63D4-2CC029F462A1}"/>
              </a:ext>
            </a:extLst>
          </p:cNvPr>
          <p:cNvSpPr>
            <a:spLocks noGrp="1"/>
          </p:cNvSpPr>
          <p:nvPr>
            <p:ph sz="half" idx="1"/>
          </p:nvPr>
        </p:nvSpPr>
        <p:spPr>
          <a:xfrm>
            <a:off x="667821" y="1099336"/>
            <a:ext cx="5332287" cy="5444032"/>
          </a:xfrm>
        </p:spPr>
        <p:txBody>
          <a:bodyPr>
            <a:normAutofit fontScale="85000" lnSpcReduction="10000"/>
          </a:bodyPr>
          <a:lstStyle/>
          <a:p>
            <a:pPr>
              <a:lnSpc>
                <a:spcPct val="120000"/>
              </a:lnSpc>
              <a:spcBef>
                <a:spcPts val="200"/>
              </a:spcBef>
              <a:spcAft>
                <a:spcPts val="200"/>
              </a:spcAft>
              <a:buFont typeface="Wingdings" panose="05000000000000000000" pitchFamily="2" charset="2"/>
              <a:buChar char="q"/>
            </a:pPr>
            <a:r>
              <a:rPr lang="en-US" dirty="0"/>
              <a:t>Protecting Older Adults in Everyone’s Job</a:t>
            </a:r>
          </a:p>
          <a:p>
            <a:pPr>
              <a:lnSpc>
                <a:spcPct val="120000"/>
              </a:lnSpc>
              <a:spcBef>
                <a:spcPts val="200"/>
              </a:spcBef>
              <a:spcAft>
                <a:spcPts val="200"/>
              </a:spcAft>
              <a:buFont typeface="Wingdings" panose="05000000000000000000" pitchFamily="2" charset="2"/>
              <a:buChar char="q"/>
            </a:pPr>
            <a:r>
              <a:rPr lang="en-US" dirty="0"/>
              <a:t>June is Elder Justice Awareness Month — and the numbers demand our attention. Older adults lost nearly </a:t>
            </a:r>
            <a:r>
              <a:rPr lang="en-US" b="1" dirty="0"/>
              <a:t>$2.4 billion to fraud in 2024</a:t>
            </a:r>
            <a:r>
              <a:rPr lang="en-US" dirty="0"/>
              <a:t>, up from $1.9 billion the year before. </a:t>
            </a:r>
          </a:p>
          <a:p>
            <a:pPr>
              <a:lnSpc>
                <a:spcPct val="120000"/>
              </a:lnSpc>
              <a:spcBef>
                <a:spcPts val="200"/>
              </a:spcBef>
              <a:spcAft>
                <a:spcPts val="200"/>
              </a:spcAft>
              <a:buFont typeface="Wingdings" panose="05000000000000000000" pitchFamily="2" charset="2"/>
              <a:buChar char="q"/>
            </a:pPr>
            <a:r>
              <a:rPr lang="en-US" dirty="0"/>
              <a:t>Safety, dignity, and financial security for older adults aren't just individual concerns — they're shared responsibilities across our families and communities. </a:t>
            </a:r>
          </a:p>
          <a:p>
            <a:pPr>
              <a:lnSpc>
                <a:spcPct val="120000"/>
              </a:lnSpc>
              <a:spcBef>
                <a:spcPts val="200"/>
              </a:spcBef>
              <a:spcAft>
                <a:spcPts val="200"/>
              </a:spcAft>
              <a:buFont typeface="Wingdings" panose="05000000000000000000" pitchFamily="2" charset="2"/>
              <a:buChar char="q"/>
            </a:pPr>
            <a:r>
              <a:rPr lang="en-US" dirty="0"/>
              <a:t>“Older adults with fewer regular check-ins have less trusted oversight.”</a:t>
            </a:r>
          </a:p>
          <a:p>
            <a:pPr>
              <a:lnSpc>
                <a:spcPct val="120000"/>
              </a:lnSpc>
              <a:spcBef>
                <a:spcPts val="200"/>
              </a:spcBef>
              <a:spcAft>
                <a:spcPts val="200"/>
              </a:spcAft>
              <a:buFont typeface="Wingdings" panose="05000000000000000000" pitchFamily="2" charset="2"/>
              <a:buChar char="q"/>
            </a:pPr>
            <a:r>
              <a:rPr lang="en-US" dirty="0"/>
              <a:t>Victims often feel too embarrassed, afraid, or dependent on their exploiter to report what happened.</a:t>
            </a:r>
          </a:p>
          <a:p>
            <a:pPr>
              <a:lnSpc>
                <a:spcPct val="120000"/>
              </a:lnSpc>
              <a:spcBef>
                <a:spcPts val="200"/>
              </a:spcBef>
              <a:spcAft>
                <a:spcPts val="200"/>
              </a:spcAft>
              <a:buFont typeface="Wingdings" panose="05000000000000000000" pitchFamily="2" charset="2"/>
              <a:buChar char="q"/>
            </a:pPr>
            <a:r>
              <a:rPr lang="en-US" dirty="0"/>
              <a:t>Strong communities are the frontline defense against elder abuse.</a:t>
            </a:r>
          </a:p>
          <a:p>
            <a:pPr>
              <a:lnSpc>
                <a:spcPct val="120000"/>
              </a:lnSpc>
              <a:spcBef>
                <a:spcPts val="200"/>
              </a:spcBef>
              <a:spcAft>
                <a:spcPts val="200"/>
              </a:spcAft>
              <a:buFont typeface="Wingdings" panose="05000000000000000000" pitchFamily="2" charset="2"/>
              <a:buChar char="q"/>
            </a:pPr>
            <a:r>
              <a:rPr lang="en-US" dirty="0"/>
              <a:t>When older adults know what scams look like and feel confident recognizing warning signs, they're far better equipped to protect themselves.</a:t>
            </a:r>
            <a:endParaRPr lang="en-US" sz="52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C35EC833-3F5A-0E75-CE9F-9CE7F1273907}"/>
              </a:ext>
            </a:extLst>
          </p:cNvPr>
          <p:cNvSpPr>
            <a:spLocks noGrp="1"/>
          </p:cNvSpPr>
          <p:nvPr>
            <p:ph sz="half" idx="2"/>
          </p:nvPr>
        </p:nvSpPr>
        <p:spPr>
          <a:xfrm>
            <a:off x="6359704" y="976045"/>
            <a:ext cx="4345969" cy="5242469"/>
          </a:xfrm>
        </p:spPr>
        <p:txBody>
          <a:bodyPr>
            <a:normAutofit fontScale="85000" lnSpcReduction="10000"/>
          </a:bodyPr>
          <a:lstStyle/>
          <a:p>
            <a:pPr marL="0" indent="0">
              <a:buNone/>
            </a:pPr>
            <a:r>
              <a:rPr lang="en-US" sz="2400" b="1" dirty="0"/>
              <a:t>Match the Traps</a:t>
            </a:r>
          </a:p>
          <a:p>
            <a:pPr>
              <a:buFont typeface="Wingdings" panose="05000000000000000000" pitchFamily="2" charset="2"/>
              <a:buChar char="q"/>
            </a:pPr>
            <a:r>
              <a:rPr lang="en-US" sz="2400" b="1" dirty="0"/>
              <a:t>Individualism	</a:t>
            </a:r>
          </a:p>
          <a:p>
            <a:pPr>
              <a:buFont typeface="Wingdings" panose="05000000000000000000" pitchFamily="2" charset="2"/>
              <a:buChar char="q"/>
            </a:pPr>
            <a:r>
              <a:rPr lang="en-US" sz="2400" b="1" dirty="0"/>
              <a:t>Us vs. Them</a:t>
            </a:r>
          </a:p>
          <a:p>
            <a:pPr>
              <a:buFont typeface="Wingdings" panose="05000000000000000000" pitchFamily="2" charset="2"/>
              <a:buChar char="q"/>
            </a:pPr>
            <a:r>
              <a:rPr lang="en-US" sz="2400" b="1" dirty="0"/>
              <a:t>Vulnerability</a:t>
            </a:r>
          </a:p>
          <a:p>
            <a:pPr>
              <a:buFont typeface="Wingdings" panose="05000000000000000000" pitchFamily="2" charset="2"/>
              <a:buChar char="q"/>
            </a:pPr>
            <a:r>
              <a:rPr lang="en-US" sz="2400" b="1" dirty="0"/>
              <a:t>Fatalism</a:t>
            </a:r>
          </a:p>
          <a:p>
            <a:pPr marL="0" indent="0">
              <a:buNone/>
            </a:pPr>
            <a:endParaRPr lang="en-US" sz="800" b="1" dirty="0"/>
          </a:p>
          <a:p>
            <a:pPr marL="0" indent="0">
              <a:buNone/>
            </a:pPr>
            <a:r>
              <a:rPr lang="en-US" sz="2400" b="1" dirty="0"/>
              <a:t>Match the Strategies</a:t>
            </a:r>
          </a:p>
          <a:p>
            <a:pPr>
              <a:buFont typeface="Wingdings" panose="05000000000000000000" pitchFamily="2" charset="2"/>
              <a:buChar char="q"/>
            </a:pPr>
            <a:r>
              <a:rPr lang="en-US" sz="2400" b="1" dirty="0"/>
              <a:t>Building Momentum</a:t>
            </a:r>
          </a:p>
          <a:p>
            <a:pPr>
              <a:buFont typeface="Wingdings" panose="05000000000000000000" pitchFamily="2" charset="2"/>
              <a:buChar char="q"/>
            </a:pPr>
            <a:r>
              <a:rPr lang="en-US" sz="2400" b="1" dirty="0"/>
              <a:t>Can-do Attitude</a:t>
            </a:r>
          </a:p>
          <a:p>
            <a:pPr>
              <a:buFont typeface="Wingdings" panose="05000000000000000000" pitchFamily="2" charset="2"/>
              <a:buChar char="q"/>
            </a:pPr>
            <a:r>
              <a:rPr lang="en-US" sz="2400" b="1" dirty="0"/>
              <a:t>Collective Responsibility</a:t>
            </a:r>
          </a:p>
          <a:p>
            <a:pPr>
              <a:buFont typeface="Wingdings" panose="05000000000000000000" pitchFamily="2" charset="2"/>
              <a:buChar char="q"/>
            </a:pPr>
            <a:r>
              <a:rPr lang="en-US" sz="2400" b="1" dirty="0"/>
              <a:t>Interdependence	</a:t>
            </a:r>
          </a:p>
          <a:p>
            <a:pPr marL="0" indent="0">
              <a:buNone/>
            </a:pPr>
            <a:endParaRPr lang="en-US" sz="2400" b="1" dirty="0"/>
          </a:p>
          <a:p>
            <a:pPr>
              <a:buFont typeface="Wingdings" panose="05000000000000000000" pitchFamily="2" charset="2"/>
              <a:buChar char="q"/>
            </a:pPr>
            <a:endParaRPr lang="en-US" sz="2800" b="1" dirty="0"/>
          </a:p>
          <a:p>
            <a:pPr marL="0" indent="0">
              <a:buNone/>
            </a:pPr>
            <a:endParaRPr lang="en-US" dirty="0"/>
          </a:p>
        </p:txBody>
      </p:sp>
    </p:spTree>
    <p:extLst>
      <p:ext uri="{BB962C8B-B14F-4D97-AF65-F5344CB8AC3E}">
        <p14:creationId xmlns:p14="http://schemas.microsoft.com/office/powerpoint/2010/main" val="1155011675"/>
      </p:ext>
    </p:extLst>
  </p:cSld>
  <p:clrMapOvr>
    <a:masterClrMapping/>
  </p:clrMapOvr>
  <p:extLst>
    <p:ext uri="{6950BFC3-D8DA-4A85-94F7-54DA5524770B}">
      <p188:commentRel xmlns:p188="http://schemas.microsoft.com/office/powerpoint/2018/8/main" r:id="rId3"/>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2D909-ED2B-B492-E47E-5E920BE2C56E}"/>
            </a:ext>
          </a:extLst>
        </p:cNvPr>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AC212D9F-61AA-3DE7-93F6-669A71CCA424}"/>
              </a:ext>
              <a:ext uri="{C183D7F6-B498-43B3-948B-1728B52AA6E4}">
                <adec:decorative xmlns:adec="http://schemas.microsoft.com/office/drawing/2017/decorative" val="1"/>
              </a:ext>
            </a:extLst>
          </p:cNvPr>
          <p:cNvSpPr/>
          <p:nvPr/>
        </p:nvSpPr>
        <p:spPr>
          <a:xfrm>
            <a:off x="357971" y="1602087"/>
            <a:ext cx="4736592" cy="4322289"/>
          </a:xfrm>
          <a:prstGeom prst="wedgeRoundRectCallout">
            <a:avLst/>
          </a:prstGeom>
          <a:solidFill>
            <a:srgbClr val="59236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9291816-D3A2-68A4-A5AE-C5952BA83810}"/>
              </a:ext>
            </a:extLst>
          </p:cNvPr>
          <p:cNvSpPr>
            <a:spLocks noGrp="1"/>
          </p:cNvSpPr>
          <p:nvPr>
            <p:ph type="title"/>
          </p:nvPr>
        </p:nvSpPr>
        <p:spPr>
          <a:xfrm>
            <a:off x="677334" y="617728"/>
            <a:ext cx="8596668" cy="1320800"/>
          </a:xfrm>
        </p:spPr>
        <p:txBody>
          <a:bodyPr/>
          <a:lstStyle/>
          <a:p>
            <a:r>
              <a:rPr lang="en-US" b="1">
                <a:solidFill>
                  <a:srgbClr val="592363"/>
                </a:solidFill>
              </a:rPr>
              <a:t>The message - unframed</a:t>
            </a:r>
          </a:p>
        </p:txBody>
      </p:sp>
      <p:sp>
        <p:nvSpPr>
          <p:cNvPr id="6" name="Content Placeholder 5">
            <a:extLst>
              <a:ext uri="{FF2B5EF4-FFF2-40B4-BE49-F238E27FC236}">
                <a16:creationId xmlns:a16="http://schemas.microsoft.com/office/drawing/2014/main" id="{C6BBBF2C-F126-3D58-3998-27435CDB7198}"/>
              </a:ext>
            </a:extLst>
          </p:cNvPr>
          <p:cNvSpPr>
            <a:spLocks noGrp="1"/>
          </p:cNvSpPr>
          <p:nvPr>
            <p:ph idx="1"/>
          </p:nvPr>
        </p:nvSpPr>
        <p:spPr>
          <a:xfrm>
            <a:off x="677334" y="1817650"/>
            <a:ext cx="4097866" cy="3438264"/>
          </a:xfrm>
        </p:spPr>
        <p:txBody>
          <a:bodyPr>
            <a:noAutofit/>
          </a:bodyPr>
          <a:lstStyle/>
          <a:p>
            <a:pPr marL="0" indent="0">
              <a:buNone/>
            </a:pPr>
            <a:r>
              <a:rPr lang="en-US" sz="2000" dirty="0">
                <a:solidFill>
                  <a:schemeClr val="bg1"/>
                </a:solidFill>
              </a:rPr>
              <a:t>The area of elder abuse is growing with an older adult population that is set to </a:t>
            </a:r>
            <a:r>
              <a:rPr lang="en-US" sz="2000" b="1" dirty="0">
                <a:solidFill>
                  <a:schemeClr val="bg1"/>
                </a:solidFill>
              </a:rPr>
              <a:t>increase by 72% by 2040.</a:t>
            </a:r>
            <a:r>
              <a:rPr lang="en-US" sz="2000" dirty="0">
                <a:solidFill>
                  <a:schemeClr val="bg1"/>
                </a:solidFill>
              </a:rPr>
              <a:t> According to reports submitted by Adult Protectives Services agencies across Wisconsin, the increasing population of older adults is coupled with a rise in elder abuse cases, which have more than tripled from 2001-2023.</a:t>
            </a:r>
          </a:p>
        </p:txBody>
      </p:sp>
      <p:sp>
        <p:nvSpPr>
          <p:cNvPr id="2" name="Content Placeholder 5">
            <a:extLst>
              <a:ext uri="{FF2B5EF4-FFF2-40B4-BE49-F238E27FC236}">
                <a16:creationId xmlns:a16="http://schemas.microsoft.com/office/drawing/2014/main" id="{E5B488FA-69BD-113E-5B27-A58A4F39F847}"/>
              </a:ext>
            </a:extLst>
          </p:cNvPr>
          <p:cNvSpPr txBox="1">
            <a:spLocks/>
          </p:cNvSpPr>
          <p:nvPr/>
        </p:nvSpPr>
        <p:spPr>
          <a:xfrm>
            <a:off x="5363902" y="1369450"/>
            <a:ext cx="4229463" cy="478756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000" dirty="0"/>
              <a:t>What the message does:</a:t>
            </a:r>
          </a:p>
          <a:p>
            <a:r>
              <a:rPr lang="en-US" sz="2000" dirty="0"/>
              <a:t>Traps</a:t>
            </a:r>
          </a:p>
          <a:p>
            <a:pPr lvl="1"/>
            <a:r>
              <a:rPr lang="en-US" sz="2000" dirty="0"/>
              <a:t>Us vs Them</a:t>
            </a:r>
          </a:p>
          <a:p>
            <a:pPr lvl="1"/>
            <a:r>
              <a:rPr lang="en-US" sz="2000" dirty="0"/>
              <a:t>Fatalism</a:t>
            </a:r>
          </a:p>
          <a:p>
            <a:r>
              <a:rPr lang="en-US" sz="2000" dirty="0"/>
              <a:t>Lack of solutions thinking</a:t>
            </a:r>
          </a:p>
          <a:p>
            <a:pPr lvl="1"/>
            <a:r>
              <a:rPr lang="en-US" sz="2000" dirty="0"/>
              <a:t>People think of solutions at an individual level (guardianship, family support, etc.)</a:t>
            </a:r>
          </a:p>
          <a:p>
            <a:r>
              <a:rPr lang="en-US" sz="2000" dirty="0"/>
              <a:t>No impact</a:t>
            </a:r>
          </a:p>
          <a:p>
            <a:pPr lvl="1"/>
            <a:r>
              <a:rPr lang="en-US" sz="2000" dirty="0"/>
              <a:t>No policy or systems change</a:t>
            </a:r>
          </a:p>
        </p:txBody>
      </p:sp>
    </p:spTree>
    <p:extLst>
      <p:ext uri="{BB962C8B-B14F-4D97-AF65-F5344CB8AC3E}">
        <p14:creationId xmlns:p14="http://schemas.microsoft.com/office/powerpoint/2010/main" val="39738727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4733A-9385-C125-42FE-9D1E91F970D2}"/>
            </a:ext>
          </a:extLst>
        </p:cNvPr>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CED25464-6859-91C0-098E-C996250CCA90}"/>
              </a:ext>
              <a:ext uri="{C183D7F6-B498-43B3-948B-1728B52AA6E4}">
                <adec:decorative xmlns:adec="http://schemas.microsoft.com/office/drawing/2017/decorative" val="1"/>
              </a:ext>
            </a:extLst>
          </p:cNvPr>
          <p:cNvSpPr/>
          <p:nvPr/>
        </p:nvSpPr>
        <p:spPr>
          <a:xfrm>
            <a:off x="407755" y="1926111"/>
            <a:ext cx="4736592" cy="4322289"/>
          </a:xfrm>
          <a:prstGeom prst="wedgeRoundRectCallout">
            <a:avLst>
              <a:gd name="adj1" fmla="val 22410"/>
              <a:gd name="adj2" fmla="val -59779"/>
              <a:gd name="adj3" fmla="val 16667"/>
            </a:avLst>
          </a:prstGeom>
          <a:solidFill>
            <a:srgbClr val="59236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16FDEB97-2B66-C4E8-A0CF-C1A91DF2B0E3}"/>
              </a:ext>
            </a:extLst>
          </p:cNvPr>
          <p:cNvSpPr>
            <a:spLocks noGrp="1"/>
          </p:cNvSpPr>
          <p:nvPr>
            <p:ph type="title"/>
          </p:nvPr>
        </p:nvSpPr>
        <p:spPr>
          <a:xfrm>
            <a:off x="677334" y="609600"/>
            <a:ext cx="8596668" cy="706244"/>
          </a:xfrm>
        </p:spPr>
        <p:txBody>
          <a:bodyPr/>
          <a:lstStyle/>
          <a:p>
            <a:r>
              <a:rPr lang="en-US" b="1" dirty="0">
                <a:solidFill>
                  <a:srgbClr val="592363"/>
                </a:solidFill>
              </a:rPr>
              <a:t>The message - reframed</a:t>
            </a:r>
          </a:p>
        </p:txBody>
      </p:sp>
      <p:sp>
        <p:nvSpPr>
          <p:cNvPr id="6" name="Content Placeholder 5">
            <a:extLst>
              <a:ext uri="{FF2B5EF4-FFF2-40B4-BE49-F238E27FC236}">
                <a16:creationId xmlns:a16="http://schemas.microsoft.com/office/drawing/2014/main" id="{0BA8142B-251F-8008-C560-2C254ABBBBF9}"/>
              </a:ext>
            </a:extLst>
          </p:cNvPr>
          <p:cNvSpPr>
            <a:spLocks noGrp="1"/>
          </p:cNvSpPr>
          <p:nvPr>
            <p:ph idx="1"/>
          </p:nvPr>
        </p:nvSpPr>
        <p:spPr>
          <a:xfrm>
            <a:off x="727118" y="2160589"/>
            <a:ext cx="4097866" cy="3880773"/>
          </a:xfrm>
        </p:spPr>
        <p:txBody>
          <a:bodyPr>
            <a:normAutofit/>
          </a:bodyPr>
          <a:lstStyle/>
          <a:p>
            <a:pPr marL="0" indent="0">
              <a:buNone/>
            </a:pPr>
            <a:r>
              <a:rPr lang="en-US" sz="2400" dirty="0">
                <a:solidFill>
                  <a:schemeClr val="bg1"/>
                </a:solidFill>
              </a:rPr>
              <a:t>“</a:t>
            </a:r>
            <a:r>
              <a:rPr lang="en-US" b="1" dirty="0">
                <a:solidFill>
                  <a:schemeClr val="bg1"/>
                </a:solidFill>
              </a:rPr>
              <a:t>We all deserve</a:t>
            </a:r>
            <a:r>
              <a:rPr lang="en-US" dirty="0">
                <a:solidFill>
                  <a:schemeClr val="bg1"/>
                </a:solidFill>
              </a:rPr>
              <a:t> to live with safety, dignity, and connection as we age. </a:t>
            </a:r>
          </a:p>
          <a:p>
            <a:pPr marL="0" indent="0">
              <a:buNone/>
            </a:pPr>
            <a:r>
              <a:rPr lang="en-US" dirty="0">
                <a:solidFill>
                  <a:schemeClr val="bg1"/>
                </a:solidFill>
              </a:rPr>
              <a:t>Preventing abuse and fraud </a:t>
            </a:r>
            <a:r>
              <a:rPr lang="en-US" b="1" dirty="0">
                <a:solidFill>
                  <a:schemeClr val="bg1"/>
                </a:solidFill>
              </a:rPr>
              <a:t>requires strong systems</a:t>
            </a:r>
            <a:r>
              <a:rPr lang="en-US" dirty="0">
                <a:solidFill>
                  <a:schemeClr val="bg1"/>
                </a:solidFill>
              </a:rPr>
              <a:t>, trained professionals, and coordinated community response. As Wisconsin’s population ages, more people rely on these supports. Reports of elder abuse have more than tripled from 2001-2023, reflecting both growing awareness and the need to continue strengthening prevention and response. </a:t>
            </a:r>
          </a:p>
          <a:p>
            <a:pPr marL="0" indent="0">
              <a:buNone/>
            </a:pPr>
            <a:endParaRPr lang="en-US" sz="2400" dirty="0">
              <a:solidFill>
                <a:schemeClr val="bg1"/>
              </a:solidFill>
            </a:endParaRPr>
          </a:p>
        </p:txBody>
      </p:sp>
      <p:sp>
        <p:nvSpPr>
          <p:cNvPr id="2" name="Content Placeholder 5">
            <a:extLst>
              <a:ext uri="{FF2B5EF4-FFF2-40B4-BE49-F238E27FC236}">
                <a16:creationId xmlns:a16="http://schemas.microsoft.com/office/drawing/2014/main" id="{3C8622C1-D9E9-F640-077D-0422011AA684}"/>
              </a:ext>
            </a:extLst>
          </p:cNvPr>
          <p:cNvSpPr txBox="1">
            <a:spLocks/>
          </p:cNvSpPr>
          <p:nvPr/>
        </p:nvSpPr>
        <p:spPr>
          <a:xfrm>
            <a:off x="5463710" y="1407001"/>
            <a:ext cx="4214558" cy="484139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000" dirty="0"/>
              <a:t>What the message does:</a:t>
            </a:r>
          </a:p>
          <a:p>
            <a:r>
              <a:rPr lang="en-US" sz="2000" dirty="0"/>
              <a:t>Strategies to advance</a:t>
            </a:r>
          </a:p>
          <a:p>
            <a:pPr lvl="1">
              <a:buFont typeface="Wingdings" panose="05000000000000000000" pitchFamily="2" charset="2"/>
              <a:buChar char="§"/>
            </a:pPr>
            <a:r>
              <a:rPr lang="en-US" sz="2000" dirty="0"/>
              <a:t>Focus on “Us”</a:t>
            </a:r>
          </a:p>
          <a:p>
            <a:pPr lvl="1">
              <a:buFont typeface="Wingdings" panose="05000000000000000000" pitchFamily="2" charset="2"/>
              <a:buChar char="§"/>
            </a:pPr>
            <a:r>
              <a:rPr lang="en-US" sz="2000" dirty="0"/>
              <a:t>Context matters</a:t>
            </a:r>
          </a:p>
          <a:p>
            <a:pPr lvl="1">
              <a:buFont typeface="Wingdings" panose="05000000000000000000" pitchFamily="2" charset="2"/>
              <a:buChar char="§"/>
            </a:pPr>
            <a:r>
              <a:rPr lang="en-US" sz="2000" dirty="0"/>
              <a:t>Solution focused</a:t>
            </a:r>
          </a:p>
          <a:p>
            <a:r>
              <a:rPr lang="en-US" sz="2000" dirty="0"/>
              <a:t>Effective solutions thinking</a:t>
            </a:r>
          </a:p>
          <a:p>
            <a:pPr lvl="1">
              <a:buFont typeface="Wingdings" panose="05000000000000000000" pitchFamily="2" charset="2"/>
              <a:buChar char="§"/>
            </a:pPr>
            <a:r>
              <a:rPr lang="en-US" sz="2000" dirty="0"/>
              <a:t>People think of solutions at a systemic level – more likely to think of community programs</a:t>
            </a:r>
          </a:p>
          <a:p>
            <a:r>
              <a:rPr lang="en-US" sz="2000" dirty="0"/>
              <a:t>Broad impact</a:t>
            </a:r>
          </a:p>
          <a:p>
            <a:pPr lvl="1">
              <a:buFont typeface="Wingdings" panose="05000000000000000000" pitchFamily="2" charset="2"/>
              <a:buChar char="§"/>
            </a:pPr>
            <a:r>
              <a:rPr lang="en-US" sz="2000" dirty="0"/>
              <a:t>Policy and systems change</a:t>
            </a:r>
          </a:p>
        </p:txBody>
      </p:sp>
    </p:spTree>
    <p:extLst>
      <p:ext uri="{BB962C8B-B14F-4D97-AF65-F5344CB8AC3E}">
        <p14:creationId xmlns:p14="http://schemas.microsoft.com/office/powerpoint/2010/main" val="24087904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0DAC7-FB80-55EC-85E4-622EB56027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0EFD31-6AFB-A1F0-8BAB-51A8BE4FF8D5}"/>
              </a:ext>
            </a:extLst>
          </p:cNvPr>
          <p:cNvSpPr>
            <a:spLocks noGrp="1"/>
          </p:cNvSpPr>
          <p:nvPr>
            <p:ph type="title"/>
          </p:nvPr>
        </p:nvSpPr>
        <p:spPr>
          <a:xfrm>
            <a:off x="389149" y="334122"/>
            <a:ext cx="8596668" cy="589204"/>
          </a:xfrm>
        </p:spPr>
        <p:txBody>
          <a:bodyPr>
            <a:normAutofit fontScale="90000"/>
          </a:bodyPr>
          <a:lstStyle/>
          <a:p>
            <a:r>
              <a:rPr lang="en-US" b="1" dirty="0">
                <a:solidFill>
                  <a:srgbClr val="592363"/>
                </a:solidFill>
              </a:rPr>
              <a:t>Wisconsin example: Yes, We Can!</a:t>
            </a:r>
          </a:p>
        </p:txBody>
      </p:sp>
      <p:sp>
        <p:nvSpPr>
          <p:cNvPr id="3" name="Content Placeholder 2">
            <a:extLst>
              <a:ext uri="{FF2B5EF4-FFF2-40B4-BE49-F238E27FC236}">
                <a16:creationId xmlns:a16="http://schemas.microsoft.com/office/drawing/2014/main" id="{383BB38D-9642-EA83-020B-084E21ED954B}"/>
              </a:ext>
            </a:extLst>
          </p:cNvPr>
          <p:cNvSpPr>
            <a:spLocks noGrp="1"/>
          </p:cNvSpPr>
          <p:nvPr>
            <p:ph sz="half" idx="1"/>
          </p:nvPr>
        </p:nvSpPr>
        <p:spPr>
          <a:xfrm>
            <a:off x="299332" y="1320801"/>
            <a:ext cx="4388151" cy="4720561"/>
          </a:xfrm>
        </p:spPr>
        <p:txBody>
          <a:bodyPr>
            <a:noAutofit/>
          </a:bodyPr>
          <a:lstStyle/>
          <a:p>
            <a:pPr marL="0" indent="0">
              <a:spcBef>
                <a:spcPts val="600"/>
              </a:spcBef>
              <a:buNone/>
            </a:pPr>
            <a:r>
              <a:rPr lang="en-US" sz="1400" dirty="0"/>
              <a:t>PRE-Reframing:</a:t>
            </a:r>
          </a:p>
          <a:p>
            <a:pPr marL="0" indent="0">
              <a:spcBef>
                <a:spcPts val="600"/>
              </a:spcBef>
              <a:buNone/>
            </a:pPr>
            <a:r>
              <a:rPr lang="en-US" sz="1400" dirty="0"/>
              <a:t>The Bureau of Aging and Disability Resources (BADR) is responsible for the development of policy and the management of programs that serve persons who are elderly, persons with physical disabilities, persons who are blind or visually impaired, persons who are deaf, hard-of-hearing or Deaf-Blind, persons in need of adult protective services and persons who need or receive information about or access to community-based long-term support through an Aging and Disability Resource Center. BADR carries out its responsibilities under contracts with multiple federal agencies in a way that actively promotes individual choice, dignity, relationships, overall health, community participation, self-sufficiency and respect. BADR works closely with other units of the Department of Health Services to implement the long-term care reform proposals that utilize the aging and disability resource centers (ADRCs) as single points of entry.</a:t>
            </a:r>
          </a:p>
        </p:txBody>
      </p:sp>
      <p:sp>
        <p:nvSpPr>
          <p:cNvPr id="5" name="Arrow: Right 4">
            <a:extLst>
              <a:ext uri="{FF2B5EF4-FFF2-40B4-BE49-F238E27FC236}">
                <a16:creationId xmlns:a16="http://schemas.microsoft.com/office/drawing/2014/main" id="{1265BEC7-6F92-C586-2D9B-BE2DEFF02C2A}"/>
              </a:ext>
              <a:ext uri="{C183D7F6-B498-43B3-948B-1728B52AA6E4}">
                <adec:decorative xmlns:adec="http://schemas.microsoft.com/office/drawing/2017/decorative" val="1"/>
              </a:ext>
            </a:extLst>
          </p:cNvPr>
          <p:cNvSpPr/>
          <p:nvPr/>
        </p:nvSpPr>
        <p:spPr>
          <a:xfrm>
            <a:off x="4680755" y="3429000"/>
            <a:ext cx="756004" cy="5700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89688F43-B85B-E554-02C7-832CC14358D1}"/>
              </a:ext>
            </a:extLst>
          </p:cNvPr>
          <p:cNvSpPr>
            <a:spLocks noGrp="1"/>
          </p:cNvSpPr>
          <p:nvPr>
            <p:ph sz="half" idx="2"/>
          </p:nvPr>
        </p:nvSpPr>
        <p:spPr>
          <a:xfrm>
            <a:off x="5436759" y="1320800"/>
            <a:ext cx="4388151" cy="4845823"/>
          </a:xfrm>
        </p:spPr>
        <p:txBody>
          <a:bodyPr>
            <a:noAutofit/>
          </a:bodyPr>
          <a:lstStyle/>
          <a:p>
            <a:pPr marL="0" indent="0">
              <a:buNone/>
            </a:pPr>
            <a:r>
              <a:rPr lang="en-US" sz="1600" dirty="0"/>
              <a:t>POST-Reframing:</a:t>
            </a:r>
          </a:p>
          <a:p>
            <a:pPr marL="0" indent="0">
              <a:buNone/>
            </a:pPr>
            <a:r>
              <a:rPr lang="en-US" sz="1600" dirty="0"/>
              <a:t>The Bureau of Aging and Disability Resources (BADR) moves our state forward in upholding our right to participate fully in our community as we age or experience disability. We partner with an extensive network of experts and advocates to build policies, structures, and systems that support our needs as they evolve over the course of our lives. Together, we chart a healthier path forward for everyone. </a:t>
            </a:r>
          </a:p>
          <a:p>
            <a:pPr marL="0" indent="0">
              <a:spcBef>
                <a:spcPts val="600"/>
              </a:spcBef>
              <a:buNone/>
            </a:pPr>
            <a:endParaRPr lang="en-US" sz="400" dirty="0"/>
          </a:p>
          <a:p>
            <a:pPr marL="0" indent="0">
              <a:buNone/>
            </a:pPr>
            <a:r>
              <a:rPr lang="en-US" sz="1600" dirty="0"/>
              <a:t>The Bureau works closely with all our partners and other units in the Department of Health Services to develop policies that are responsive to our needs as we age and/or experience disability and effectively promote continued participation and contribution in the community.</a:t>
            </a:r>
          </a:p>
        </p:txBody>
      </p:sp>
      <p:sp>
        <p:nvSpPr>
          <p:cNvPr id="6" name="TextBox 5">
            <a:extLst>
              <a:ext uri="{FF2B5EF4-FFF2-40B4-BE49-F238E27FC236}">
                <a16:creationId xmlns:a16="http://schemas.microsoft.com/office/drawing/2014/main" id="{5081B31E-B957-13BB-02C7-4F5F0C3A602E}"/>
              </a:ext>
            </a:extLst>
          </p:cNvPr>
          <p:cNvSpPr txBox="1"/>
          <p:nvPr/>
        </p:nvSpPr>
        <p:spPr>
          <a:xfrm>
            <a:off x="544287" y="6248400"/>
            <a:ext cx="5872480" cy="369332"/>
          </a:xfrm>
          <a:prstGeom prst="rect">
            <a:avLst/>
          </a:prstGeom>
          <a:noFill/>
        </p:spPr>
        <p:txBody>
          <a:bodyPr wrap="square" rtlCol="0">
            <a:spAutoFit/>
          </a:bodyPr>
          <a:lstStyle/>
          <a:p>
            <a:r>
              <a:rPr lang="en-US"/>
              <a:t>Source: </a:t>
            </a:r>
            <a:r>
              <a:rPr lang="en-US">
                <a:hlinkClick r:id="rId3"/>
              </a:rPr>
              <a:t>https://www.dhs.wisconsin.gov/dph/badr.htm</a:t>
            </a:r>
            <a:endParaRPr lang="en-US"/>
          </a:p>
        </p:txBody>
      </p:sp>
    </p:spTree>
    <p:extLst>
      <p:ext uri="{BB962C8B-B14F-4D97-AF65-F5344CB8AC3E}">
        <p14:creationId xmlns:p14="http://schemas.microsoft.com/office/powerpoint/2010/main" val="32768909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77BED-7277-B061-C65A-F04DF6F99357}"/>
              </a:ext>
            </a:extLst>
          </p:cNvPr>
          <p:cNvSpPr>
            <a:spLocks noGrp="1"/>
          </p:cNvSpPr>
          <p:nvPr>
            <p:ph type="title"/>
          </p:nvPr>
        </p:nvSpPr>
        <p:spPr>
          <a:xfrm>
            <a:off x="677334" y="609600"/>
            <a:ext cx="8596668" cy="750718"/>
          </a:xfrm>
        </p:spPr>
        <p:txBody>
          <a:bodyPr/>
          <a:lstStyle/>
          <a:p>
            <a:r>
              <a:rPr lang="en-US" b="1" dirty="0">
                <a:solidFill>
                  <a:srgbClr val="592363"/>
                </a:solidFill>
              </a:rPr>
              <a:t>Wisconsin example: Us vs. Them</a:t>
            </a:r>
          </a:p>
        </p:txBody>
      </p:sp>
      <p:sp>
        <p:nvSpPr>
          <p:cNvPr id="3" name="Content Placeholder 2">
            <a:extLst>
              <a:ext uri="{FF2B5EF4-FFF2-40B4-BE49-F238E27FC236}">
                <a16:creationId xmlns:a16="http://schemas.microsoft.com/office/drawing/2014/main" id="{06A32E02-BABC-44DD-BBC2-F86FB10DB5C8}"/>
              </a:ext>
            </a:extLst>
          </p:cNvPr>
          <p:cNvSpPr>
            <a:spLocks noGrp="1"/>
          </p:cNvSpPr>
          <p:nvPr>
            <p:ph sz="half" idx="1"/>
          </p:nvPr>
        </p:nvSpPr>
        <p:spPr>
          <a:xfrm>
            <a:off x="677335" y="1499016"/>
            <a:ext cx="4446208" cy="4901784"/>
          </a:xfrm>
        </p:spPr>
        <p:txBody>
          <a:bodyPr>
            <a:noAutofit/>
          </a:bodyPr>
          <a:lstStyle/>
          <a:p>
            <a:pPr marL="0" indent="0">
              <a:spcBef>
                <a:spcPts val="200"/>
              </a:spcBef>
              <a:spcAft>
                <a:spcPts val="200"/>
              </a:spcAft>
              <a:buNone/>
            </a:pPr>
            <a:r>
              <a:rPr lang="en-US" b="1"/>
              <a:t>PRE: Why a Waitlist for Home-Delivered Meals Is Being Implemented</a:t>
            </a:r>
          </a:p>
          <a:p>
            <a:pPr marL="0" indent="0">
              <a:spcBef>
                <a:spcPts val="200"/>
              </a:spcBef>
              <a:spcAft>
                <a:spcPts val="200"/>
              </a:spcAft>
              <a:buNone/>
            </a:pPr>
            <a:r>
              <a:rPr lang="en-US"/>
              <a:t>Every day, older adults in our community depend on Home-Delivered Meals (HDMs) for nourishment, daily safety checks, and the reassurance that someone cares. These meals are often a lifeline that helps older adults remain healthy and independent in their own homes. Unfortunately, the need for meals has grown faster than available funding. Despite federal support through the Older Americans Act, combined with state, local, and participant contributions, the resources simply don’t stretch far enough to serve everyone who qualifies.</a:t>
            </a:r>
          </a:p>
        </p:txBody>
      </p:sp>
      <p:sp>
        <p:nvSpPr>
          <p:cNvPr id="5" name="Arrow: Right 4">
            <a:extLst>
              <a:ext uri="{FF2B5EF4-FFF2-40B4-BE49-F238E27FC236}">
                <a16:creationId xmlns:a16="http://schemas.microsoft.com/office/drawing/2014/main" id="{B7E85646-4C5A-572C-CD99-0799ABB0ADE7}"/>
              </a:ext>
              <a:ext uri="{C183D7F6-B498-43B3-948B-1728B52AA6E4}">
                <adec:decorative xmlns:adec="http://schemas.microsoft.com/office/drawing/2017/decorative" val="1"/>
              </a:ext>
            </a:extLst>
          </p:cNvPr>
          <p:cNvSpPr/>
          <p:nvPr/>
        </p:nvSpPr>
        <p:spPr>
          <a:xfrm>
            <a:off x="4763999" y="3595519"/>
            <a:ext cx="719088" cy="5700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8D8C1175-7350-BE30-4B43-52727FED366A}"/>
              </a:ext>
            </a:extLst>
          </p:cNvPr>
          <p:cNvSpPr>
            <a:spLocks noGrp="1"/>
          </p:cNvSpPr>
          <p:nvPr>
            <p:ph sz="half" idx="2"/>
          </p:nvPr>
        </p:nvSpPr>
        <p:spPr>
          <a:xfrm>
            <a:off x="5558975" y="1499016"/>
            <a:ext cx="4010776" cy="4901783"/>
          </a:xfrm>
        </p:spPr>
        <p:txBody>
          <a:bodyPr>
            <a:normAutofit fontScale="85000" lnSpcReduction="20000"/>
          </a:bodyPr>
          <a:lstStyle/>
          <a:p>
            <a:pPr marL="0" indent="0">
              <a:lnSpc>
                <a:spcPct val="110000"/>
              </a:lnSpc>
              <a:spcBef>
                <a:spcPts val="200"/>
              </a:spcBef>
              <a:spcAft>
                <a:spcPts val="200"/>
              </a:spcAft>
              <a:buNone/>
            </a:pPr>
            <a:r>
              <a:rPr lang="en-US" sz="2100" b="1"/>
              <a:t>POST: Fully Funding Home-Delivered Meals Matters</a:t>
            </a:r>
          </a:p>
          <a:p>
            <a:pPr marL="0" indent="0">
              <a:lnSpc>
                <a:spcPct val="110000"/>
              </a:lnSpc>
              <a:spcBef>
                <a:spcPts val="200"/>
              </a:spcBef>
              <a:spcAft>
                <a:spcPts val="200"/>
              </a:spcAft>
              <a:buNone/>
            </a:pPr>
            <a:r>
              <a:rPr lang="en-US" sz="2100" b="1" u="sng">
                <a:solidFill>
                  <a:srgbClr val="FF0000"/>
                </a:solidFill>
              </a:rPr>
              <a:t>We all </a:t>
            </a:r>
            <a:r>
              <a:rPr lang="en-US" sz="2100"/>
              <a:t>want to age with dignity and a sense of agency. Food is a basic human need and a social connector. Local agencies have been delivering meals for over 50 years. These meals are one of the most effective, community-based prevention strategies available to help Wisconsinites, age 60 and older age in place. Every day, home-delivered meals (HDMs) provide aging parents, grandparents, veterans, neighbors, and caregivers nourishment, social interaction, and essential safety checks. These meals are a lifeline to </a:t>
            </a:r>
            <a:r>
              <a:rPr lang="en-US" sz="2100" b="1">
                <a:solidFill>
                  <a:srgbClr val="FF0000"/>
                </a:solidFill>
              </a:rPr>
              <a:t>remaining healthy and independent in </a:t>
            </a:r>
            <a:r>
              <a:rPr lang="en-US" sz="2100" b="1" u="sng">
                <a:solidFill>
                  <a:srgbClr val="FF0000"/>
                </a:solidFill>
              </a:rPr>
              <a:t>our own homes as we age</a:t>
            </a:r>
            <a:r>
              <a:rPr lang="en-US" sz="2100" b="1">
                <a:solidFill>
                  <a:srgbClr val="FF0000"/>
                </a:solidFill>
              </a:rPr>
              <a:t>.</a:t>
            </a:r>
          </a:p>
          <a:p>
            <a:endParaRPr lang="en-US"/>
          </a:p>
        </p:txBody>
      </p:sp>
    </p:spTree>
    <p:extLst>
      <p:ext uri="{BB962C8B-B14F-4D97-AF65-F5344CB8AC3E}">
        <p14:creationId xmlns:p14="http://schemas.microsoft.com/office/powerpoint/2010/main" val="28838160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E07DF-A342-EC1C-CBEC-739D1972DB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622096-0B7A-773E-FD0E-C9F207F540CB}"/>
              </a:ext>
            </a:extLst>
          </p:cNvPr>
          <p:cNvSpPr>
            <a:spLocks noGrp="1"/>
          </p:cNvSpPr>
          <p:nvPr>
            <p:ph type="title"/>
          </p:nvPr>
        </p:nvSpPr>
        <p:spPr>
          <a:xfrm>
            <a:off x="575734" y="319314"/>
            <a:ext cx="8596668" cy="667657"/>
          </a:xfrm>
        </p:spPr>
        <p:txBody>
          <a:bodyPr/>
          <a:lstStyle/>
          <a:p>
            <a:r>
              <a:rPr lang="en-US" b="1" dirty="0">
                <a:solidFill>
                  <a:srgbClr val="592363"/>
                </a:solidFill>
              </a:rPr>
              <a:t>Wisconsin example: Reframe Fatalism</a:t>
            </a:r>
          </a:p>
        </p:txBody>
      </p:sp>
      <p:sp>
        <p:nvSpPr>
          <p:cNvPr id="4" name="Content Placeholder 2">
            <a:extLst>
              <a:ext uri="{FF2B5EF4-FFF2-40B4-BE49-F238E27FC236}">
                <a16:creationId xmlns:a16="http://schemas.microsoft.com/office/drawing/2014/main" id="{AB6FD900-9495-8C49-3695-140F9D99DBBB}"/>
              </a:ext>
            </a:extLst>
          </p:cNvPr>
          <p:cNvSpPr>
            <a:spLocks noGrp="1"/>
          </p:cNvSpPr>
          <p:nvPr>
            <p:ph sz="half" idx="1"/>
          </p:nvPr>
        </p:nvSpPr>
        <p:spPr>
          <a:xfrm>
            <a:off x="445441" y="1038640"/>
            <a:ext cx="4546508" cy="3020330"/>
          </a:xfrm>
        </p:spPr>
        <p:txBody>
          <a:bodyPr vert="horz" lIns="91440" tIns="45720" rIns="91440" bIns="45720" rtlCol="0" anchor="t">
            <a:noAutofit/>
          </a:bodyPr>
          <a:lstStyle/>
          <a:p>
            <a:pPr marL="0" indent="0">
              <a:spcBef>
                <a:spcPts val="600"/>
              </a:spcBef>
              <a:buNone/>
            </a:pPr>
            <a:r>
              <a:rPr lang="en-US" sz="1600" dirty="0"/>
              <a:t>PRE:</a:t>
            </a:r>
          </a:p>
          <a:p>
            <a:pPr marL="0" indent="0">
              <a:spcBef>
                <a:spcPts val="600"/>
              </a:spcBef>
              <a:buNone/>
            </a:pPr>
            <a:r>
              <a:rPr lang="en-US" sz="1600" dirty="0"/>
              <a:t>Healthy Aging Grants</a:t>
            </a:r>
          </a:p>
          <a:p>
            <a:pPr marL="0" indent="0">
              <a:spcBef>
                <a:spcPts val="600"/>
              </a:spcBef>
              <a:buNone/>
            </a:pPr>
            <a:r>
              <a:rPr lang="en-US" sz="1600" dirty="0"/>
              <a:t>Reducing falls. Managing chronic conditions. Reducing costs. </a:t>
            </a:r>
          </a:p>
          <a:p>
            <a:pPr marL="0" indent="0">
              <a:spcBef>
                <a:spcPts val="600"/>
              </a:spcBef>
              <a:buNone/>
            </a:pPr>
            <a:r>
              <a:rPr lang="en-US" sz="1600" dirty="0">
                <a:solidFill>
                  <a:srgbClr val="C00000"/>
                </a:solidFill>
              </a:rPr>
              <a:t>Today, one in four Wisconsinites is 60 or older; by 2040, it will be one in three.</a:t>
            </a:r>
            <a:r>
              <a:rPr lang="en-US" sz="1600" dirty="0"/>
              <a:t> The demand for services, health care, and long-term care is growing. But what if we could reduce that demand by improving the health and well-being of people as they age?</a:t>
            </a:r>
          </a:p>
          <a:p>
            <a:pPr marL="0" indent="0">
              <a:spcBef>
                <a:spcPts val="600"/>
              </a:spcBef>
              <a:buNone/>
            </a:pPr>
            <a:endParaRPr lang="en-US" sz="1400" dirty="0"/>
          </a:p>
        </p:txBody>
      </p:sp>
      <p:sp>
        <p:nvSpPr>
          <p:cNvPr id="6" name="Content Placeholder 2">
            <a:extLst>
              <a:ext uri="{FF2B5EF4-FFF2-40B4-BE49-F238E27FC236}">
                <a16:creationId xmlns:a16="http://schemas.microsoft.com/office/drawing/2014/main" id="{AB81D577-E3DA-00E7-2A9F-D25A8F217EE1}"/>
              </a:ext>
            </a:extLst>
          </p:cNvPr>
          <p:cNvSpPr txBox="1">
            <a:spLocks/>
          </p:cNvSpPr>
          <p:nvPr/>
        </p:nvSpPr>
        <p:spPr>
          <a:xfrm>
            <a:off x="5397148" y="986971"/>
            <a:ext cx="4701594" cy="3071999"/>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600"/>
              </a:spcBef>
              <a:buFont typeface="Wingdings 3" charset="2"/>
              <a:buNone/>
            </a:pPr>
            <a:r>
              <a:rPr lang="en-US" sz="1600" dirty="0"/>
              <a:t>POST:</a:t>
            </a:r>
          </a:p>
          <a:p>
            <a:pPr marL="0" marR="0" lvl="0" indent="0" algn="l" defTabSz="457200" rtl="0" eaLnBrk="1" fontAlgn="auto" latinLnBrk="0" hangingPunct="1">
              <a:lnSpc>
                <a:spcPct val="100000"/>
              </a:lnSpc>
              <a:spcBef>
                <a:spcPts val="600"/>
              </a:spcBef>
              <a:spcAft>
                <a:spcPts val="0"/>
              </a:spcAft>
              <a:buClr>
                <a:srgbClr val="E95A0C"/>
              </a:buClr>
              <a:buSzPct val="80000"/>
              <a:buFont typeface="Wingdings 3" charset="2"/>
              <a:buNone/>
              <a:tabLst/>
              <a:defRPr/>
            </a:pPr>
            <a:r>
              <a:rPr kumimoji="0" lang="en-US" sz="160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Healthy Aging Grants</a:t>
            </a:r>
          </a:p>
          <a:p>
            <a:pPr marL="0" marR="0" lvl="0" indent="0" algn="l" defTabSz="457200" rtl="0" eaLnBrk="1" fontAlgn="auto" latinLnBrk="0" hangingPunct="1">
              <a:lnSpc>
                <a:spcPct val="100000"/>
              </a:lnSpc>
              <a:spcBef>
                <a:spcPts val="600"/>
              </a:spcBef>
              <a:spcAft>
                <a:spcPts val="0"/>
              </a:spcAft>
              <a:buClr>
                <a:srgbClr val="E95A0C"/>
              </a:buClr>
              <a:buSzPct val="80000"/>
              <a:buFont typeface="Wingdings 3" charset="2"/>
              <a:buNone/>
              <a:tabLst/>
              <a:defRPr/>
            </a:pPr>
            <a:r>
              <a:rPr kumimoji="0" lang="en-US" sz="160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Reducing falls. Managing chronic conditions. Reducing costs. </a:t>
            </a:r>
          </a:p>
          <a:p>
            <a:pPr marL="0" marR="0" lvl="0" indent="0" algn="l" defTabSz="457200" rtl="0" eaLnBrk="1" fontAlgn="auto" latinLnBrk="0" hangingPunct="1">
              <a:lnSpc>
                <a:spcPct val="100000"/>
              </a:lnSpc>
              <a:spcBef>
                <a:spcPts val="600"/>
              </a:spcBef>
              <a:spcAft>
                <a:spcPts val="0"/>
              </a:spcAft>
              <a:buClr>
                <a:srgbClr val="E95A0C"/>
              </a:buClr>
              <a:buSzPct val="80000"/>
              <a:buFont typeface="Wingdings 3" charset="2"/>
              <a:buNone/>
              <a:tabLst/>
              <a:defRPr/>
            </a:pPr>
            <a:r>
              <a:rPr kumimoji="0" lang="en-US" sz="1600" i="0" u="none" strike="noStrike" kern="1200" cap="none" spc="0" normalizeH="0" baseline="0" noProof="0" dirty="0">
                <a:ln>
                  <a:noFill/>
                </a:ln>
                <a:solidFill>
                  <a:srgbClr val="C00000"/>
                </a:solidFill>
                <a:effectLst/>
                <a:uLnTx/>
                <a:uFillTx/>
                <a:latin typeface="Trebuchet MS" panose="020B0603020202020204"/>
                <a:ea typeface="+mn-ea"/>
                <a:cs typeface="+mn-cs"/>
              </a:rPr>
              <a:t>Aging is a lifelong process that connects us all. </a:t>
            </a:r>
            <a:r>
              <a:rPr kumimoji="0" lang="en-US" sz="160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Today, </a:t>
            </a:r>
            <a:r>
              <a:rPr lang="en-US" sz="1600" dirty="0">
                <a:solidFill>
                  <a:prstClr val="black">
                    <a:lumMod val="75000"/>
                    <a:lumOff val="25000"/>
                  </a:prstClr>
                </a:solidFill>
                <a:latin typeface="Trebuchet MS" panose="020B0603020202020204"/>
              </a:rPr>
              <a:t>one in four Wisconsinites is age 60 or older – and by 22040, it will be one in three. Now is the time to </a:t>
            </a:r>
            <a:r>
              <a:rPr lang="en-US" sz="1600" dirty="0">
                <a:solidFill>
                  <a:srgbClr val="C00000"/>
                </a:solidFill>
                <a:latin typeface="Trebuchet MS" panose="020B0603020202020204"/>
              </a:rPr>
              <a:t>invest in systems </a:t>
            </a:r>
            <a:r>
              <a:rPr lang="en-US" sz="1600" dirty="0">
                <a:solidFill>
                  <a:prstClr val="black">
                    <a:lumMod val="75000"/>
                    <a:lumOff val="25000"/>
                  </a:prstClr>
                </a:solidFill>
                <a:latin typeface="Trebuchet MS" panose="020B0603020202020204"/>
              </a:rPr>
              <a:t>that promote health, connection, and independence throughout our lives – strengthening the foundation for well-being in every community. </a:t>
            </a:r>
            <a:endParaRPr kumimoji="0" lang="en-US" sz="160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0" indent="0">
              <a:spcBef>
                <a:spcPts val="600"/>
              </a:spcBef>
              <a:buFont typeface="Wingdings 3" charset="2"/>
              <a:buNone/>
            </a:pPr>
            <a:endParaRPr lang="en-US" b="1" dirty="0"/>
          </a:p>
          <a:p>
            <a:pPr marL="0" indent="0">
              <a:spcBef>
                <a:spcPts val="600"/>
              </a:spcBef>
              <a:buFont typeface="Wingdings 3" charset="2"/>
              <a:buNone/>
            </a:pPr>
            <a:endParaRPr lang="en-US" sz="1400" dirty="0"/>
          </a:p>
        </p:txBody>
      </p:sp>
      <p:grpSp>
        <p:nvGrpSpPr>
          <p:cNvPr id="5" name="Group 4" descr="image showing before and after of fatalism with falls to solutions focus">
            <a:extLst>
              <a:ext uri="{FF2B5EF4-FFF2-40B4-BE49-F238E27FC236}">
                <a16:creationId xmlns:a16="http://schemas.microsoft.com/office/drawing/2014/main" id="{B1F50AEC-DE6F-9A87-CA65-BDD6C4692EBF}"/>
              </a:ext>
            </a:extLst>
          </p:cNvPr>
          <p:cNvGrpSpPr/>
          <p:nvPr/>
        </p:nvGrpSpPr>
        <p:grpSpPr>
          <a:xfrm>
            <a:off x="2718695" y="4058970"/>
            <a:ext cx="3545543" cy="2662518"/>
            <a:chOff x="3246832" y="3480669"/>
            <a:chExt cx="3860570" cy="3177644"/>
          </a:xfrm>
        </p:grpSpPr>
        <p:sp>
          <p:nvSpPr>
            <p:cNvPr id="8" name="Arrow: Right 7">
              <a:extLst>
                <a:ext uri="{FF2B5EF4-FFF2-40B4-BE49-F238E27FC236}">
                  <a16:creationId xmlns:a16="http://schemas.microsoft.com/office/drawing/2014/main" id="{AC964858-3BC8-4347-A4CE-D2E0BE0142F8}"/>
                </a:ext>
                <a:ext uri="{C183D7F6-B498-43B3-948B-1728B52AA6E4}">
                  <adec:decorative xmlns:adec="http://schemas.microsoft.com/office/drawing/2017/decorative" val="1"/>
                </a:ext>
              </a:extLst>
            </p:cNvPr>
            <p:cNvSpPr/>
            <p:nvPr/>
          </p:nvSpPr>
          <p:spPr>
            <a:xfrm>
              <a:off x="4867835" y="4784451"/>
              <a:ext cx="566256" cy="570080"/>
            </a:xfrm>
            <a:prstGeom prst="rightArrow">
              <a:avLst/>
            </a:prstGeom>
            <a:solidFill>
              <a:srgbClr val="59236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660066"/>
                </a:solidFill>
              </a:endParaRPr>
            </a:p>
          </p:txBody>
        </p:sp>
        <p:pic>
          <p:nvPicPr>
            <p:cNvPr id="13" name="Picture 12" descr="Reduce falls in older adults and associated injury-related costs. One billion spend annually on falls related health costs. Manage chronic conditions and increase physical activity to reduce costs and improve wellness.">
              <a:extLst>
                <a:ext uri="{FF2B5EF4-FFF2-40B4-BE49-F238E27FC236}">
                  <a16:creationId xmlns:a16="http://schemas.microsoft.com/office/drawing/2014/main" id="{7ACEEAF8-1483-6AD9-0962-D92A96E25FB8}"/>
                </a:ext>
              </a:extLst>
            </p:cNvPr>
            <p:cNvPicPr>
              <a:picLocks noChangeAspect="1"/>
            </p:cNvPicPr>
            <p:nvPr/>
          </p:nvPicPr>
          <p:blipFill>
            <a:blip r:embed="rId3"/>
            <a:srcRect t="3386" b="29728"/>
            <a:stretch>
              <a:fillRect/>
            </a:stretch>
          </p:blipFill>
          <p:spPr>
            <a:xfrm>
              <a:off x="3246832" y="3480669"/>
              <a:ext cx="1511640" cy="3177644"/>
            </a:xfrm>
            <a:prstGeom prst="rect">
              <a:avLst/>
            </a:prstGeom>
          </p:spPr>
        </p:pic>
        <p:pic>
          <p:nvPicPr>
            <p:cNvPr id="15" name="Picture 14" descr="Improve health and quality of life through evidence-based program proven to reduce falls, manage chronic conditions, and increase physical activity. 31% reduction in falls for Stepping on program participants.">
              <a:extLst>
                <a:ext uri="{FF2B5EF4-FFF2-40B4-BE49-F238E27FC236}">
                  <a16:creationId xmlns:a16="http://schemas.microsoft.com/office/drawing/2014/main" id="{1B0DCE1A-F481-DC0E-0F88-85B725299F92}"/>
                </a:ext>
              </a:extLst>
            </p:cNvPr>
            <p:cNvPicPr>
              <a:picLocks noChangeAspect="1"/>
            </p:cNvPicPr>
            <p:nvPr/>
          </p:nvPicPr>
          <p:blipFill>
            <a:blip r:embed="rId4"/>
            <a:srcRect t="25655"/>
            <a:stretch>
              <a:fillRect/>
            </a:stretch>
          </p:blipFill>
          <p:spPr>
            <a:xfrm>
              <a:off x="5488177" y="3480669"/>
              <a:ext cx="1619225" cy="3177644"/>
            </a:xfrm>
            <a:prstGeom prst="rect">
              <a:avLst/>
            </a:prstGeom>
          </p:spPr>
        </p:pic>
      </p:grpSp>
      <p:grpSp>
        <p:nvGrpSpPr>
          <p:cNvPr id="10" name="Group 9">
            <a:extLst>
              <a:ext uri="{FF2B5EF4-FFF2-40B4-BE49-F238E27FC236}">
                <a16:creationId xmlns:a16="http://schemas.microsoft.com/office/drawing/2014/main" id="{0E1B9C9E-59F3-EFC1-156C-3D40010C17FB}"/>
              </a:ext>
              <a:ext uri="{C183D7F6-B498-43B3-948B-1728B52AA6E4}">
                <adec:decorative xmlns:adec="http://schemas.microsoft.com/office/drawing/2017/decorative" val="1"/>
              </a:ext>
            </a:extLst>
          </p:cNvPr>
          <p:cNvGrpSpPr/>
          <p:nvPr/>
        </p:nvGrpSpPr>
        <p:grpSpPr>
          <a:xfrm>
            <a:off x="6831107" y="4464423"/>
            <a:ext cx="1680882" cy="954741"/>
            <a:chOff x="6831106" y="4464423"/>
            <a:chExt cx="2097741" cy="954741"/>
          </a:xfrm>
        </p:grpSpPr>
        <p:sp>
          <p:nvSpPr>
            <p:cNvPr id="7" name="Speech Bubble: Rectangle 6">
              <a:extLst>
                <a:ext uri="{FF2B5EF4-FFF2-40B4-BE49-F238E27FC236}">
                  <a16:creationId xmlns:a16="http://schemas.microsoft.com/office/drawing/2014/main" id="{DE3016DF-0A9F-C174-1015-19B6B1B1339C}"/>
                </a:ext>
              </a:extLst>
            </p:cNvPr>
            <p:cNvSpPr/>
            <p:nvPr/>
          </p:nvSpPr>
          <p:spPr>
            <a:xfrm>
              <a:off x="6831106" y="4464423"/>
              <a:ext cx="2097741" cy="954741"/>
            </a:xfrm>
            <a:prstGeom prst="wedgeRectCallout">
              <a:avLst>
                <a:gd name="adj1" fmla="val -81234"/>
                <a:gd name="adj2" fmla="val -944"/>
              </a:avLst>
            </a:prstGeom>
            <a:noFill/>
            <a:ln w="28575">
              <a:solidFill>
                <a:srgbClr val="66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E2199F1-2333-9C96-957F-269814AF4FDC}"/>
                </a:ext>
              </a:extLst>
            </p:cNvPr>
            <p:cNvSpPr txBox="1"/>
            <p:nvPr/>
          </p:nvSpPr>
          <p:spPr>
            <a:xfrm>
              <a:off x="7086602" y="4612341"/>
              <a:ext cx="1724771" cy="646331"/>
            </a:xfrm>
            <a:prstGeom prst="rect">
              <a:avLst/>
            </a:prstGeom>
            <a:noFill/>
          </p:spPr>
          <p:txBody>
            <a:bodyPr wrap="square" rtlCol="0">
              <a:spAutoFit/>
            </a:bodyPr>
            <a:lstStyle/>
            <a:p>
              <a:r>
                <a:rPr lang="en-US"/>
                <a:t>Solution and Impact</a:t>
              </a:r>
            </a:p>
          </p:txBody>
        </p:sp>
      </p:grpSp>
      <p:grpSp>
        <p:nvGrpSpPr>
          <p:cNvPr id="11" name="Group 10">
            <a:extLst>
              <a:ext uri="{FF2B5EF4-FFF2-40B4-BE49-F238E27FC236}">
                <a16:creationId xmlns:a16="http://schemas.microsoft.com/office/drawing/2014/main" id="{C2AADF47-9E9B-58C4-F135-21B648EFBAB8}"/>
              </a:ext>
              <a:ext uri="{C183D7F6-B498-43B3-948B-1728B52AA6E4}">
                <adec:decorative xmlns:adec="http://schemas.microsoft.com/office/drawing/2017/decorative" val="1"/>
              </a:ext>
            </a:extLst>
          </p:cNvPr>
          <p:cNvGrpSpPr/>
          <p:nvPr/>
        </p:nvGrpSpPr>
        <p:grpSpPr>
          <a:xfrm flipH="1">
            <a:off x="575734" y="4435487"/>
            <a:ext cx="1715541" cy="954741"/>
            <a:chOff x="6831106" y="4464423"/>
            <a:chExt cx="2097741" cy="954741"/>
          </a:xfrm>
        </p:grpSpPr>
        <p:sp>
          <p:nvSpPr>
            <p:cNvPr id="12" name="Speech Bubble: Rectangle 11">
              <a:extLst>
                <a:ext uri="{FF2B5EF4-FFF2-40B4-BE49-F238E27FC236}">
                  <a16:creationId xmlns:a16="http://schemas.microsoft.com/office/drawing/2014/main" id="{FCE374FA-BFCB-8140-18CE-C6B5920BE624}"/>
                </a:ext>
              </a:extLst>
            </p:cNvPr>
            <p:cNvSpPr/>
            <p:nvPr/>
          </p:nvSpPr>
          <p:spPr>
            <a:xfrm>
              <a:off x="6831106" y="4464423"/>
              <a:ext cx="2097741" cy="954741"/>
            </a:xfrm>
            <a:prstGeom prst="wedgeRectCallout">
              <a:avLst>
                <a:gd name="adj1" fmla="val -75152"/>
                <a:gd name="adj2" fmla="val 7507"/>
              </a:avLst>
            </a:prstGeom>
            <a:noFill/>
            <a:ln w="28575">
              <a:solidFill>
                <a:srgbClr val="66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6B604BE-8201-C137-3962-0EC3FF677EE7}"/>
                </a:ext>
              </a:extLst>
            </p:cNvPr>
            <p:cNvSpPr txBox="1"/>
            <p:nvPr/>
          </p:nvSpPr>
          <p:spPr>
            <a:xfrm>
              <a:off x="7086601" y="4612341"/>
              <a:ext cx="1460046" cy="646331"/>
            </a:xfrm>
            <a:prstGeom prst="rect">
              <a:avLst/>
            </a:prstGeom>
            <a:noFill/>
          </p:spPr>
          <p:txBody>
            <a:bodyPr wrap="square" rtlCol="0">
              <a:spAutoFit/>
            </a:bodyPr>
            <a:lstStyle/>
            <a:p>
              <a:r>
                <a:rPr lang="en-US"/>
                <a:t>Problem and Cost</a:t>
              </a:r>
            </a:p>
          </p:txBody>
        </p:sp>
      </p:grpSp>
    </p:spTree>
    <p:extLst>
      <p:ext uri="{BB962C8B-B14F-4D97-AF65-F5344CB8AC3E}">
        <p14:creationId xmlns:p14="http://schemas.microsoft.com/office/powerpoint/2010/main" val="39201846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E9C1BD4-63C7-D6E6-A21F-3C0EACFEA62B}"/>
              </a:ext>
            </a:extLst>
          </p:cNvPr>
          <p:cNvSpPr>
            <a:spLocks noGrp="1"/>
          </p:cNvSpPr>
          <p:nvPr>
            <p:ph type="title"/>
          </p:nvPr>
        </p:nvSpPr>
        <p:spPr>
          <a:xfrm>
            <a:off x="816437" y="813945"/>
            <a:ext cx="3472530" cy="2101259"/>
          </a:xfrm>
        </p:spPr>
        <p:txBody>
          <a:bodyPr anchor="ctr">
            <a:normAutofit/>
          </a:bodyPr>
          <a:lstStyle/>
          <a:p>
            <a:r>
              <a:rPr lang="en-US" sz="4400" b="1" dirty="0">
                <a:solidFill>
                  <a:srgbClr val="592363"/>
                </a:solidFill>
              </a:rPr>
              <a:t>Small steps = big change</a:t>
            </a:r>
          </a:p>
        </p:txBody>
      </p:sp>
      <p:sp>
        <p:nvSpPr>
          <p:cNvPr id="13" name="Isosceles Triangle 12">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5" name="Straight Connector 14">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17" name="Isosceles Triangle 16">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TextBox 2">
            <a:extLst>
              <a:ext uri="{FF2B5EF4-FFF2-40B4-BE49-F238E27FC236}">
                <a16:creationId xmlns:a16="http://schemas.microsoft.com/office/drawing/2014/main" id="{1E241EA7-3564-6826-685C-FC1FC0C8EA9D}"/>
              </a:ext>
            </a:extLst>
          </p:cNvPr>
          <p:cNvSpPr txBox="1"/>
          <p:nvPr/>
        </p:nvSpPr>
        <p:spPr>
          <a:xfrm>
            <a:off x="5153939" y="813945"/>
            <a:ext cx="6058891" cy="5722977"/>
          </a:xfrm>
          <a:prstGeom prst="rect">
            <a:avLst/>
          </a:prstGeom>
          <a:noFill/>
        </p:spPr>
        <p:txBody>
          <a:bodyPr wrap="square" rtlCol="0">
            <a:spAutoFit/>
          </a:bodyPr>
          <a:lstStyle/>
          <a:p>
            <a:pPr>
              <a:lnSpc>
                <a:spcPct val="105000"/>
              </a:lnSpc>
              <a:spcBef>
                <a:spcPts val="400"/>
              </a:spcBef>
              <a:spcAft>
                <a:spcPts val="400"/>
              </a:spcAft>
            </a:pPr>
            <a:r>
              <a:rPr lang="en-US" sz="2400" b="1" dirty="0"/>
              <a:t>Getting started:</a:t>
            </a:r>
          </a:p>
          <a:p>
            <a:pPr marL="342900" indent="-342900">
              <a:lnSpc>
                <a:spcPct val="105000"/>
              </a:lnSpc>
              <a:spcBef>
                <a:spcPts val="400"/>
              </a:spcBef>
              <a:spcAft>
                <a:spcPts val="400"/>
              </a:spcAft>
              <a:buFont typeface="Arial" panose="020B0604020202020204" pitchFamily="34" charset="0"/>
              <a:buChar char="•"/>
            </a:pPr>
            <a:r>
              <a:rPr lang="en-US" sz="2400" dirty="0"/>
              <a:t>Focus on the “Us vs them” and use “we” and “our”</a:t>
            </a:r>
          </a:p>
          <a:p>
            <a:pPr marL="342900" indent="-342900">
              <a:lnSpc>
                <a:spcPct val="105000"/>
              </a:lnSpc>
              <a:spcBef>
                <a:spcPts val="400"/>
              </a:spcBef>
              <a:spcAft>
                <a:spcPts val="400"/>
              </a:spcAft>
              <a:buFont typeface="Arial" panose="020B0604020202020204" pitchFamily="34" charset="0"/>
              <a:buChar char="•"/>
            </a:pPr>
            <a:r>
              <a:rPr lang="en-US" sz="2400" dirty="0"/>
              <a:t>Small edits to fact sheets, social media, newsletters, websites</a:t>
            </a:r>
          </a:p>
          <a:p>
            <a:pPr marL="342900" indent="-342900">
              <a:lnSpc>
                <a:spcPct val="105000"/>
              </a:lnSpc>
              <a:spcBef>
                <a:spcPts val="400"/>
              </a:spcBef>
              <a:spcAft>
                <a:spcPts val="400"/>
              </a:spcAft>
              <a:buFont typeface="Arial" panose="020B0604020202020204" pitchFamily="34" charset="0"/>
              <a:buChar char="•"/>
            </a:pPr>
            <a:r>
              <a:rPr lang="en-US" sz="2400" dirty="0"/>
              <a:t>Flip the script. Instead of introducing fatalism/scary stats, begin with opportunity.</a:t>
            </a:r>
          </a:p>
          <a:p>
            <a:pPr marL="342900" indent="-342900">
              <a:lnSpc>
                <a:spcPct val="105000"/>
              </a:lnSpc>
              <a:spcBef>
                <a:spcPts val="400"/>
              </a:spcBef>
              <a:spcAft>
                <a:spcPts val="400"/>
              </a:spcAft>
              <a:buFont typeface="Arial" panose="020B0604020202020204" pitchFamily="34" charset="0"/>
              <a:buChar char="•"/>
            </a:pPr>
            <a:r>
              <a:rPr lang="en-US" sz="2400" dirty="0"/>
              <a:t>Be thoughtful about the images we use</a:t>
            </a:r>
          </a:p>
          <a:p>
            <a:pPr marL="342900" indent="-342900">
              <a:lnSpc>
                <a:spcPct val="105000"/>
              </a:lnSpc>
              <a:spcBef>
                <a:spcPts val="400"/>
              </a:spcBef>
              <a:spcAft>
                <a:spcPts val="400"/>
              </a:spcAft>
              <a:buFont typeface="Arial" panose="020B0604020202020204" pitchFamily="34" charset="0"/>
              <a:buChar char="•"/>
            </a:pPr>
            <a:r>
              <a:rPr lang="en-US" sz="2400" dirty="0"/>
              <a:t>We are ALL aging! </a:t>
            </a:r>
          </a:p>
          <a:p>
            <a:pPr marL="342900" indent="-342900">
              <a:lnSpc>
                <a:spcPct val="105000"/>
              </a:lnSpc>
              <a:spcBef>
                <a:spcPts val="400"/>
              </a:spcBef>
              <a:spcAft>
                <a:spcPts val="400"/>
              </a:spcAft>
              <a:buFont typeface="Arial" panose="020B0604020202020204" pitchFamily="34" charset="0"/>
              <a:buChar char="•"/>
            </a:pPr>
            <a:r>
              <a:rPr lang="en-US" sz="2400" dirty="0"/>
              <a:t>It is likely we will all experience disability at some point in life, whether that is aging with or into a disability</a:t>
            </a:r>
          </a:p>
        </p:txBody>
      </p:sp>
    </p:spTree>
    <p:extLst>
      <p:ext uri="{BB962C8B-B14F-4D97-AF65-F5344CB8AC3E}">
        <p14:creationId xmlns:p14="http://schemas.microsoft.com/office/powerpoint/2010/main" val="112599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E3CEE-0E84-90E2-934A-B5EF5BE5B1C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96DF0A0-2347-DA3A-EE5C-54E29E753AE2}"/>
              </a:ext>
            </a:extLst>
          </p:cNvPr>
          <p:cNvSpPr>
            <a:spLocks noGrp="1"/>
          </p:cNvSpPr>
          <p:nvPr>
            <p:ph type="title"/>
          </p:nvPr>
        </p:nvSpPr>
        <p:spPr>
          <a:xfrm>
            <a:off x="677335" y="2700867"/>
            <a:ext cx="8596668" cy="1826581"/>
          </a:xfrm>
        </p:spPr>
        <p:txBody>
          <a:bodyPr>
            <a:normAutofit/>
          </a:bodyPr>
          <a:lstStyle/>
          <a:p>
            <a:r>
              <a:rPr lang="en-US" sz="7200" b="1" dirty="0">
                <a:solidFill>
                  <a:srgbClr val="660066"/>
                </a:solidFill>
              </a:rPr>
              <a:t>What</a:t>
            </a:r>
          </a:p>
        </p:txBody>
      </p:sp>
      <p:sp>
        <p:nvSpPr>
          <p:cNvPr id="2" name="Text Placeholder 4">
            <a:extLst>
              <a:ext uri="{FF2B5EF4-FFF2-40B4-BE49-F238E27FC236}">
                <a16:creationId xmlns:a16="http://schemas.microsoft.com/office/drawing/2014/main" id="{0FC3BA33-159C-6783-6977-187A0987449E}"/>
              </a:ext>
            </a:extLst>
          </p:cNvPr>
          <p:cNvSpPr>
            <a:spLocks noGrp="1"/>
          </p:cNvSpPr>
          <p:nvPr>
            <p:ph type="body" idx="1"/>
          </p:nvPr>
        </p:nvSpPr>
        <p:spPr>
          <a:xfrm>
            <a:off x="677335" y="4527448"/>
            <a:ext cx="8482266" cy="860400"/>
          </a:xfrm>
        </p:spPr>
        <p:txBody>
          <a:bodyPr>
            <a:normAutofit/>
          </a:bodyPr>
          <a:lstStyle/>
          <a:p>
            <a:r>
              <a:rPr lang="en-US" sz="3600" b="1" dirty="0"/>
              <a:t>Definitions and Examples</a:t>
            </a:r>
          </a:p>
        </p:txBody>
      </p:sp>
    </p:spTree>
    <p:extLst>
      <p:ext uri="{BB962C8B-B14F-4D97-AF65-F5344CB8AC3E}">
        <p14:creationId xmlns:p14="http://schemas.microsoft.com/office/powerpoint/2010/main" val="41228557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67F41-59C9-F4DE-0830-9699777381C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C4D1F9A-B034-B601-8277-0F4A35B0D5E5}"/>
              </a:ext>
            </a:extLst>
          </p:cNvPr>
          <p:cNvSpPr>
            <a:spLocks noGrp="1"/>
          </p:cNvSpPr>
          <p:nvPr>
            <p:ph type="title"/>
          </p:nvPr>
        </p:nvSpPr>
        <p:spPr/>
        <p:txBody>
          <a:bodyPr>
            <a:normAutofit/>
          </a:bodyPr>
          <a:lstStyle/>
          <a:p>
            <a:r>
              <a:rPr lang="en-US" sz="7200" b="1" dirty="0">
                <a:solidFill>
                  <a:srgbClr val="660066"/>
                </a:solidFill>
              </a:rPr>
              <a:t>When</a:t>
            </a:r>
          </a:p>
        </p:txBody>
      </p:sp>
      <p:sp>
        <p:nvSpPr>
          <p:cNvPr id="2" name="Text Placeholder 4">
            <a:extLst>
              <a:ext uri="{FF2B5EF4-FFF2-40B4-BE49-F238E27FC236}">
                <a16:creationId xmlns:a16="http://schemas.microsoft.com/office/drawing/2014/main" id="{E569AE1D-1C30-6044-2499-74364D761118}"/>
              </a:ext>
            </a:extLst>
          </p:cNvPr>
          <p:cNvSpPr>
            <a:spLocks noGrp="1"/>
          </p:cNvSpPr>
          <p:nvPr>
            <p:ph type="body" idx="1"/>
          </p:nvPr>
        </p:nvSpPr>
        <p:spPr>
          <a:xfrm>
            <a:off x="677335" y="4527448"/>
            <a:ext cx="8482266" cy="860400"/>
          </a:xfrm>
        </p:spPr>
        <p:txBody>
          <a:bodyPr>
            <a:normAutofit/>
          </a:bodyPr>
          <a:lstStyle/>
          <a:p>
            <a:r>
              <a:rPr lang="en-US" sz="3600" b="1" dirty="0"/>
              <a:t>Now!</a:t>
            </a:r>
          </a:p>
        </p:txBody>
      </p:sp>
    </p:spTree>
    <p:extLst>
      <p:ext uri="{BB962C8B-B14F-4D97-AF65-F5344CB8AC3E}">
        <p14:creationId xmlns:p14="http://schemas.microsoft.com/office/powerpoint/2010/main" val="10280647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FD355-98C8-B40A-34F4-F97D704B2689}"/>
              </a:ext>
            </a:extLst>
          </p:cNvPr>
          <p:cNvSpPr>
            <a:spLocks noGrp="1"/>
          </p:cNvSpPr>
          <p:nvPr>
            <p:ph type="title"/>
          </p:nvPr>
        </p:nvSpPr>
        <p:spPr>
          <a:xfrm>
            <a:off x="2443337" y="1171549"/>
            <a:ext cx="6664616" cy="740229"/>
          </a:xfrm>
        </p:spPr>
        <p:txBody>
          <a:bodyPr>
            <a:noAutofit/>
          </a:bodyPr>
          <a:lstStyle/>
          <a:p>
            <a:r>
              <a:rPr lang="en-US" sz="4400" b="1" dirty="0">
                <a:solidFill>
                  <a:srgbClr val="592363"/>
                </a:solidFill>
              </a:rPr>
              <a:t>Join the Movement</a:t>
            </a:r>
          </a:p>
        </p:txBody>
      </p:sp>
      <p:sp>
        <p:nvSpPr>
          <p:cNvPr id="5" name="TextBox 4">
            <a:extLst>
              <a:ext uri="{FF2B5EF4-FFF2-40B4-BE49-F238E27FC236}">
                <a16:creationId xmlns:a16="http://schemas.microsoft.com/office/drawing/2014/main" id="{E55CB437-E6EE-3898-A706-67CDDA5538C6}"/>
              </a:ext>
            </a:extLst>
          </p:cNvPr>
          <p:cNvSpPr txBox="1"/>
          <p:nvPr/>
        </p:nvSpPr>
        <p:spPr>
          <a:xfrm>
            <a:off x="788846" y="2478506"/>
            <a:ext cx="8596668" cy="2092881"/>
          </a:xfrm>
          <a:prstGeom prst="rect">
            <a:avLst/>
          </a:prstGeom>
          <a:noFill/>
        </p:spPr>
        <p:txBody>
          <a:bodyPr wrap="square" rtlCol="0">
            <a:spAutoFit/>
          </a:bodyPr>
          <a:lstStyle/>
          <a:p>
            <a:r>
              <a:rPr lang="en-US" sz="2800" dirty="0"/>
              <a:t>Visit us at: </a:t>
            </a:r>
            <a:r>
              <a:rPr lang="en-US" sz="2800" dirty="0">
                <a:hlinkClick r:id="rId3"/>
              </a:rPr>
              <a:t>Reframing Aging &amp; Disability | WIHA</a:t>
            </a:r>
            <a:endParaRPr lang="en-US" sz="2800" dirty="0"/>
          </a:p>
          <a:p>
            <a:endParaRPr lang="en-US" sz="2800" dirty="0"/>
          </a:p>
          <a:p>
            <a:r>
              <a:rPr lang="en-US" sz="2800" dirty="0"/>
              <a:t>Sign Up for the </a:t>
            </a:r>
          </a:p>
          <a:p>
            <a:r>
              <a:rPr lang="en-US" sz="2800" dirty="0"/>
              <a:t>Champions’ Newsletter: </a:t>
            </a:r>
          </a:p>
          <a:p>
            <a:endParaRPr lang="en-US" dirty="0"/>
          </a:p>
        </p:txBody>
      </p:sp>
      <p:pic>
        <p:nvPicPr>
          <p:cNvPr id="8" name="Content Placeholder 7" descr="Reframing Aging and Disability in Wisconsin logo">
            <a:extLst>
              <a:ext uri="{FF2B5EF4-FFF2-40B4-BE49-F238E27FC236}">
                <a16:creationId xmlns:a16="http://schemas.microsoft.com/office/drawing/2014/main" id="{4218E84B-FD08-BA61-A4FB-F3B420BA904A}"/>
              </a:ext>
            </a:extLst>
          </p:cNvPr>
          <p:cNvPicPr>
            <a:picLocks noGrp="1" noChangeAspect="1"/>
          </p:cNvPicPr>
          <p:nvPr>
            <p:ph sz="half" idx="2"/>
          </p:nvPr>
        </p:nvPicPr>
        <p:blipFill>
          <a:blip r:embed="rId4"/>
          <a:stretch>
            <a:fillRect/>
          </a:stretch>
        </p:blipFill>
        <p:spPr>
          <a:xfrm>
            <a:off x="452324" y="244628"/>
            <a:ext cx="1991013" cy="1840650"/>
          </a:xfrm>
          <a:prstGeom prst="rect">
            <a:avLst/>
          </a:prstGeom>
        </p:spPr>
      </p:pic>
      <p:pic>
        <p:nvPicPr>
          <p:cNvPr id="9" name="Content Placeholder 8" descr="QR code to reach website and sign up for the Champions Newsletter">
            <a:extLst>
              <a:ext uri="{FF2B5EF4-FFF2-40B4-BE49-F238E27FC236}">
                <a16:creationId xmlns:a16="http://schemas.microsoft.com/office/drawing/2014/main" id="{EB253D0D-9F06-CAD9-2EDC-95BE16C4591F}"/>
              </a:ext>
            </a:extLst>
          </p:cNvPr>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5016090" y="3024383"/>
            <a:ext cx="2680590" cy="2680590"/>
          </a:xfrm>
          <a:prstGeom prst="rect">
            <a:avLst/>
          </a:prstGeom>
        </p:spPr>
      </p:pic>
    </p:spTree>
    <p:extLst>
      <p:ext uri="{BB962C8B-B14F-4D97-AF65-F5344CB8AC3E}">
        <p14:creationId xmlns:p14="http://schemas.microsoft.com/office/powerpoint/2010/main" val="35350244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77AA-7789-6DFC-E38F-BE95ECB07FD7}"/>
              </a:ext>
            </a:extLst>
          </p:cNvPr>
          <p:cNvSpPr>
            <a:spLocks noGrp="1"/>
          </p:cNvSpPr>
          <p:nvPr>
            <p:ph type="title"/>
          </p:nvPr>
        </p:nvSpPr>
        <p:spPr>
          <a:xfrm>
            <a:off x="677334" y="609601"/>
            <a:ext cx="8596668" cy="928914"/>
          </a:xfrm>
        </p:spPr>
        <p:txBody>
          <a:bodyPr>
            <a:normAutofit/>
          </a:bodyPr>
          <a:lstStyle/>
          <a:p>
            <a:r>
              <a:rPr lang="en-US" b="1" dirty="0">
                <a:solidFill>
                  <a:srgbClr val="592363"/>
                </a:solidFill>
              </a:rPr>
              <a:t>What’s next?</a:t>
            </a:r>
          </a:p>
        </p:txBody>
      </p:sp>
      <p:sp>
        <p:nvSpPr>
          <p:cNvPr id="4" name="Content Placeholder 3">
            <a:extLst>
              <a:ext uri="{FF2B5EF4-FFF2-40B4-BE49-F238E27FC236}">
                <a16:creationId xmlns:a16="http://schemas.microsoft.com/office/drawing/2014/main" id="{5FDDD852-2E51-2B73-EB29-9937D403959A}"/>
              </a:ext>
            </a:extLst>
          </p:cNvPr>
          <p:cNvSpPr>
            <a:spLocks noGrp="1"/>
          </p:cNvSpPr>
          <p:nvPr>
            <p:ph sz="half" idx="1"/>
          </p:nvPr>
        </p:nvSpPr>
        <p:spPr>
          <a:xfrm>
            <a:off x="793448" y="1344706"/>
            <a:ext cx="8596668" cy="5127812"/>
          </a:xfrm>
        </p:spPr>
        <p:txBody>
          <a:bodyPr>
            <a:normAutofit lnSpcReduction="10000"/>
          </a:bodyPr>
          <a:lstStyle/>
          <a:p>
            <a:r>
              <a:rPr lang="en-US" sz="2800" dirty="0"/>
              <a:t>Continue our Advisory Committee who have become ambassadors and offer guidance</a:t>
            </a:r>
          </a:p>
          <a:p>
            <a:r>
              <a:rPr lang="en-US" sz="2800" dirty="0"/>
              <a:t>Continue to make the Community of Practice more accessible to everyone</a:t>
            </a:r>
          </a:p>
          <a:p>
            <a:r>
              <a:rPr lang="en-US" sz="2800" dirty="0"/>
              <a:t>Continue making our information hub valuable: </a:t>
            </a:r>
            <a:r>
              <a:rPr lang="en-US" sz="2800" dirty="0">
                <a:hlinkClick r:id="rId3"/>
              </a:rPr>
              <a:t>Reframing Aging &amp; Disability | WIHA</a:t>
            </a:r>
            <a:endParaRPr lang="en-US" sz="2800" dirty="0"/>
          </a:p>
          <a:p>
            <a:r>
              <a:rPr lang="en-US" sz="2800" dirty="0"/>
              <a:t>Ongoing local and national training</a:t>
            </a:r>
          </a:p>
          <a:p>
            <a:r>
              <a:rPr lang="en-US" sz="2800" dirty="0"/>
              <a:t>Develop data mechanisms for evaluation</a:t>
            </a:r>
          </a:p>
          <a:p>
            <a:r>
              <a:rPr lang="en-US" sz="2800" dirty="0"/>
              <a:t>Continue to spread!</a:t>
            </a:r>
          </a:p>
          <a:p>
            <a:r>
              <a:rPr lang="en-US" sz="2800" dirty="0"/>
              <a:t>Practice until we feel confident and reframing is second nature!</a:t>
            </a:r>
          </a:p>
        </p:txBody>
      </p:sp>
    </p:spTree>
    <p:extLst>
      <p:ext uri="{BB962C8B-B14F-4D97-AF65-F5344CB8AC3E}">
        <p14:creationId xmlns:p14="http://schemas.microsoft.com/office/powerpoint/2010/main" val="39778505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DA83B-F796-EA08-C078-56EC1D0F15E9}"/>
              </a:ext>
            </a:extLst>
          </p:cNvPr>
          <p:cNvSpPr>
            <a:spLocks noGrp="1"/>
          </p:cNvSpPr>
          <p:nvPr>
            <p:ph type="title"/>
          </p:nvPr>
        </p:nvSpPr>
        <p:spPr>
          <a:xfrm>
            <a:off x="677334" y="376518"/>
            <a:ext cx="8596668" cy="1320800"/>
          </a:xfrm>
        </p:spPr>
        <p:txBody>
          <a:bodyPr/>
          <a:lstStyle/>
          <a:p>
            <a:r>
              <a:rPr lang="en-US" b="1" dirty="0">
                <a:solidFill>
                  <a:srgbClr val="592363"/>
                </a:solidFill>
              </a:rPr>
              <a:t>Let’s Play </a:t>
            </a:r>
            <a:r>
              <a:rPr lang="en-US" dirty="0">
                <a:solidFill>
                  <a:srgbClr val="592363"/>
                </a:solidFill>
              </a:rPr>
              <a:t>– using the principles of reframing…</a:t>
            </a:r>
          </a:p>
        </p:txBody>
      </p:sp>
      <p:sp>
        <p:nvSpPr>
          <p:cNvPr id="3" name="Content Placeholder 2">
            <a:extLst>
              <a:ext uri="{FF2B5EF4-FFF2-40B4-BE49-F238E27FC236}">
                <a16:creationId xmlns:a16="http://schemas.microsoft.com/office/drawing/2014/main" id="{D1D6B9AD-4880-B1E4-A564-6CAE43A8C878}"/>
              </a:ext>
            </a:extLst>
          </p:cNvPr>
          <p:cNvSpPr>
            <a:spLocks noGrp="1"/>
          </p:cNvSpPr>
          <p:nvPr>
            <p:ph sz="half" idx="1"/>
          </p:nvPr>
        </p:nvSpPr>
        <p:spPr>
          <a:xfrm>
            <a:off x="677334" y="1930400"/>
            <a:ext cx="4556147" cy="4815192"/>
          </a:xfrm>
        </p:spPr>
        <p:txBody>
          <a:bodyPr>
            <a:normAutofit/>
          </a:bodyPr>
          <a:lstStyle/>
          <a:p>
            <a:pPr marL="514350" indent="-514350">
              <a:lnSpc>
                <a:spcPct val="110000"/>
              </a:lnSpc>
              <a:spcBef>
                <a:spcPts val="600"/>
              </a:spcBef>
              <a:spcAft>
                <a:spcPts val="600"/>
              </a:spcAft>
              <a:buClr>
                <a:srgbClr val="660066"/>
              </a:buClr>
              <a:buFont typeface="+mj-lt"/>
              <a:buAutoNum type="arabicPeriod"/>
            </a:pPr>
            <a:r>
              <a:rPr lang="en-US" sz="2400" dirty="0"/>
              <a:t>Create an elevator speech describing reframing</a:t>
            </a:r>
          </a:p>
          <a:p>
            <a:pPr marL="0" indent="0">
              <a:lnSpc>
                <a:spcPct val="110000"/>
              </a:lnSpc>
              <a:spcBef>
                <a:spcPts val="600"/>
              </a:spcBef>
              <a:spcAft>
                <a:spcPts val="600"/>
              </a:spcAft>
              <a:buNone/>
            </a:pPr>
            <a:r>
              <a:rPr lang="en-US" sz="2400" b="1" dirty="0">
                <a:solidFill>
                  <a:srgbClr val="592363"/>
                </a:solidFill>
                <a:latin typeface="+mj-lt"/>
                <a:ea typeface="+mj-ea"/>
                <a:cs typeface="+mj-cs"/>
              </a:rPr>
              <a:t>or</a:t>
            </a:r>
          </a:p>
          <a:p>
            <a:pPr marL="514350" indent="-514350">
              <a:lnSpc>
                <a:spcPct val="110000"/>
              </a:lnSpc>
              <a:spcBef>
                <a:spcPts val="600"/>
              </a:spcBef>
              <a:spcAft>
                <a:spcPts val="600"/>
              </a:spcAft>
              <a:buClr>
                <a:srgbClr val="660066"/>
              </a:buClr>
              <a:buFont typeface="+mj-lt"/>
              <a:buAutoNum type="arabicPeriod" startAt="2"/>
            </a:pPr>
            <a:r>
              <a:rPr lang="en-US" sz="2400" dirty="0"/>
              <a:t>Respond to the comment “you look good for your age.”</a:t>
            </a:r>
          </a:p>
          <a:p>
            <a:pPr marL="0" indent="0">
              <a:lnSpc>
                <a:spcPct val="110000"/>
              </a:lnSpc>
              <a:spcBef>
                <a:spcPts val="600"/>
              </a:spcBef>
              <a:spcAft>
                <a:spcPts val="600"/>
              </a:spcAft>
              <a:buClr>
                <a:srgbClr val="660066"/>
              </a:buClr>
              <a:buNone/>
            </a:pPr>
            <a:r>
              <a:rPr lang="en-US" sz="2400" b="1" dirty="0">
                <a:solidFill>
                  <a:srgbClr val="592363"/>
                </a:solidFill>
              </a:rPr>
              <a:t>or</a:t>
            </a:r>
          </a:p>
          <a:p>
            <a:pPr marL="457200" indent="-457200">
              <a:lnSpc>
                <a:spcPct val="110000"/>
              </a:lnSpc>
              <a:spcBef>
                <a:spcPts val="600"/>
              </a:spcBef>
              <a:spcAft>
                <a:spcPts val="600"/>
              </a:spcAft>
              <a:buClr>
                <a:srgbClr val="660066"/>
              </a:buClr>
              <a:buFont typeface="+mj-lt"/>
              <a:buAutoNum type="arabicPeriod" startAt="3"/>
            </a:pPr>
            <a:r>
              <a:rPr lang="en-US" sz="2400" dirty="0">
                <a:solidFill>
                  <a:schemeClr val="tx1"/>
                </a:solidFill>
                <a:latin typeface="+mj-lt"/>
                <a:ea typeface="+mj-ea"/>
                <a:cs typeface="+mj-cs"/>
              </a:rPr>
              <a:t>Respond to the comment, “you don’t look disabled…”</a:t>
            </a:r>
          </a:p>
          <a:p>
            <a:pPr marL="457200" indent="-457200">
              <a:lnSpc>
                <a:spcPct val="110000"/>
              </a:lnSpc>
              <a:spcBef>
                <a:spcPts val="600"/>
              </a:spcBef>
              <a:spcAft>
                <a:spcPts val="600"/>
              </a:spcAft>
              <a:buClr>
                <a:srgbClr val="660066"/>
              </a:buClr>
              <a:buFont typeface="+mj-lt"/>
              <a:buAutoNum type="arabicPeriod" startAt="3"/>
            </a:pPr>
            <a:endParaRPr lang="en-US" sz="2400" dirty="0">
              <a:solidFill>
                <a:schemeClr val="tx1"/>
              </a:solidFill>
              <a:latin typeface="+mj-lt"/>
              <a:ea typeface="+mj-ea"/>
              <a:cs typeface="+mj-cs"/>
            </a:endParaRPr>
          </a:p>
          <a:p>
            <a:pPr marL="514350" indent="-514350">
              <a:lnSpc>
                <a:spcPct val="110000"/>
              </a:lnSpc>
              <a:spcBef>
                <a:spcPts val="600"/>
              </a:spcBef>
              <a:spcAft>
                <a:spcPts val="600"/>
              </a:spcAft>
              <a:buClr>
                <a:srgbClr val="660066"/>
              </a:buClr>
              <a:buFont typeface="+mj-lt"/>
              <a:buAutoNum type="arabicPeriod" startAt="2"/>
            </a:pPr>
            <a:endParaRPr lang="en-US" sz="2800" dirty="0"/>
          </a:p>
        </p:txBody>
      </p:sp>
      <p:sp>
        <p:nvSpPr>
          <p:cNvPr id="4" name="Content Placeholder 3">
            <a:extLst>
              <a:ext uri="{FF2B5EF4-FFF2-40B4-BE49-F238E27FC236}">
                <a16:creationId xmlns:a16="http://schemas.microsoft.com/office/drawing/2014/main" id="{19462751-A3A2-5C04-1097-BE1C5ED6CCF1}"/>
              </a:ext>
            </a:extLst>
          </p:cNvPr>
          <p:cNvSpPr>
            <a:spLocks noGrp="1"/>
          </p:cNvSpPr>
          <p:nvPr>
            <p:ph sz="half" idx="2"/>
          </p:nvPr>
        </p:nvSpPr>
        <p:spPr>
          <a:xfrm>
            <a:off x="5360894" y="2042808"/>
            <a:ext cx="4269490" cy="4289897"/>
          </a:xfrm>
        </p:spPr>
        <p:txBody>
          <a:bodyPr>
            <a:noAutofit/>
          </a:bodyPr>
          <a:lstStyle/>
          <a:p>
            <a:r>
              <a:rPr lang="en-US" sz="2200" dirty="0"/>
              <a:t>We’ll assign you to a break out room and you can choose 1 of the two prompts to work on.</a:t>
            </a:r>
          </a:p>
          <a:p>
            <a:pPr marL="0" indent="0">
              <a:buNone/>
            </a:pPr>
            <a:endParaRPr lang="en-US" sz="800" dirty="0"/>
          </a:p>
          <a:p>
            <a:r>
              <a:rPr lang="en-US" sz="2200" dirty="0"/>
              <a:t>Introduce yourselves and see what you can create in 10 minutes.</a:t>
            </a:r>
          </a:p>
          <a:p>
            <a:pPr marL="0" indent="0">
              <a:buNone/>
            </a:pPr>
            <a:endParaRPr lang="en-US" sz="800" dirty="0"/>
          </a:p>
          <a:p>
            <a:r>
              <a:rPr lang="en-US" sz="2200" dirty="0"/>
              <a:t>Select a reporter and be prepared to share briefly with the whole group.</a:t>
            </a:r>
          </a:p>
        </p:txBody>
      </p:sp>
    </p:spTree>
    <p:extLst>
      <p:ext uri="{BB962C8B-B14F-4D97-AF65-F5344CB8AC3E}">
        <p14:creationId xmlns:p14="http://schemas.microsoft.com/office/powerpoint/2010/main" val="3572162798"/>
      </p:ext>
    </p:extLst>
  </p:cSld>
  <p:clrMapOvr>
    <a:masterClrMapping/>
  </p:clrMapOvr>
  <p:extLst>
    <p:ext uri="{6950BFC3-D8DA-4A85-94F7-54DA5524770B}">
      <p188:commentRel xmlns:p188="http://schemas.microsoft.com/office/powerpoint/2018/8/main" r:id="rId3"/>
    </p:ext>
  </p:extLs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E7022-63A9-B4E5-07CB-40757E7358DB}"/>
              </a:ext>
            </a:extLst>
          </p:cNvPr>
          <p:cNvSpPr>
            <a:spLocks noGrp="1"/>
          </p:cNvSpPr>
          <p:nvPr>
            <p:ph type="title"/>
          </p:nvPr>
        </p:nvSpPr>
        <p:spPr/>
        <p:txBody>
          <a:bodyPr/>
          <a:lstStyle/>
          <a:p>
            <a:r>
              <a:rPr lang="en-US" b="1" dirty="0">
                <a:solidFill>
                  <a:srgbClr val="592363"/>
                </a:solidFill>
              </a:rPr>
              <a:t>Thank you!</a:t>
            </a:r>
          </a:p>
        </p:txBody>
      </p:sp>
      <p:sp>
        <p:nvSpPr>
          <p:cNvPr id="3" name="Content Placeholder 2">
            <a:extLst>
              <a:ext uri="{FF2B5EF4-FFF2-40B4-BE49-F238E27FC236}">
                <a16:creationId xmlns:a16="http://schemas.microsoft.com/office/drawing/2014/main" id="{828C89C9-0A3C-77B1-4F09-6B21E51F4170}"/>
              </a:ext>
            </a:extLst>
          </p:cNvPr>
          <p:cNvSpPr>
            <a:spLocks noGrp="1"/>
          </p:cNvSpPr>
          <p:nvPr>
            <p:ph sz="half" idx="1"/>
          </p:nvPr>
        </p:nvSpPr>
        <p:spPr>
          <a:xfrm>
            <a:off x="677334" y="1797732"/>
            <a:ext cx="5629337" cy="4199656"/>
          </a:xfrm>
        </p:spPr>
        <p:txBody>
          <a:bodyPr/>
          <a:lstStyle/>
          <a:p>
            <a:pPr marL="0" indent="0">
              <a:buNone/>
            </a:pPr>
            <a:endParaRPr lang="en-US" sz="2000" dirty="0"/>
          </a:p>
          <a:p>
            <a:pPr marL="0" indent="0">
              <a:buNone/>
            </a:pPr>
            <a:r>
              <a:rPr lang="en-US" sz="2000" b="1" dirty="0"/>
              <a:t>Helen Sampson, LCSW</a:t>
            </a:r>
            <a:r>
              <a:rPr lang="en-US" sz="2000" dirty="0"/>
              <a:t> (she/her)</a:t>
            </a:r>
            <a:br>
              <a:rPr lang="en-US" sz="2000" dirty="0"/>
            </a:br>
            <a:r>
              <a:rPr lang="en-US" sz="2000" i="1" dirty="0"/>
              <a:t>Public Policy Strategist</a:t>
            </a:r>
            <a:endParaRPr lang="en-US" sz="2000" dirty="0"/>
          </a:p>
          <a:p>
            <a:pPr marL="0" indent="0">
              <a:buNone/>
            </a:pPr>
            <a:r>
              <a:rPr lang="en-US" sz="2000" dirty="0"/>
              <a:t>Bureau of Aging and Disability Resources | Division of Public Health</a:t>
            </a:r>
          </a:p>
          <a:p>
            <a:pPr marL="0" indent="0">
              <a:buNone/>
            </a:pPr>
            <a:r>
              <a:rPr lang="en-US" sz="2000" b="1" dirty="0"/>
              <a:t>Wisconsin Department of Health Services </a:t>
            </a:r>
            <a:endParaRPr lang="en-US" sz="2000" dirty="0"/>
          </a:p>
          <a:p>
            <a:pPr marL="0" indent="0">
              <a:buNone/>
            </a:pPr>
            <a:r>
              <a:rPr lang="en-US" sz="2000" dirty="0"/>
              <a:t>Phone: 262-317-4941| Email: </a:t>
            </a:r>
            <a:r>
              <a:rPr lang="en-US" sz="2000" u="sng" dirty="0">
                <a:hlinkClick r:id="rId3"/>
              </a:rPr>
              <a:t>helen.sampson@dhs.wisconsin.gov</a:t>
            </a:r>
            <a:endParaRPr lang="en-US" sz="2000" dirty="0"/>
          </a:p>
          <a:p>
            <a:pPr marL="0" indent="0">
              <a:buNone/>
            </a:pPr>
            <a:endParaRPr lang="en-US" dirty="0"/>
          </a:p>
        </p:txBody>
      </p:sp>
    </p:spTree>
    <p:extLst>
      <p:ext uri="{BB962C8B-B14F-4D97-AF65-F5344CB8AC3E}">
        <p14:creationId xmlns:p14="http://schemas.microsoft.com/office/powerpoint/2010/main" val="6903867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906AE-3979-8C1F-819B-7870D790479D}"/>
              </a:ext>
            </a:extLst>
          </p:cNvPr>
          <p:cNvSpPr>
            <a:spLocks noGrp="1"/>
          </p:cNvSpPr>
          <p:nvPr>
            <p:ph type="title"/>
          </p:nvPr>
        </p:nvSpPr>
        <p:spPr/>
        <p:txBody>
          <a:bodyPr/>
          <a:lstStyle/>
          <a:p>
            <a:r>
              <a:rPr lang="en-US" dirty="0">
                <a:solidFill>
                  <a:srgbClr val="592363"/>
                </a:solidFill>
              </a:rPr>
              <a:t>References</a:t>
            </a:r>
          </a:p>
        </p:txBody>
      </p:sp>
      <p:sp>
        <p:nvSpPr>
          <p:cNvPr id="3" name="Content Placeholder 2">
            <a:extLst>
              <a:ext uri="{FF2B5EF4-FFF2-40B4-BE49-F238E27FC236}">
                <a16:creationId xmlns:a16="http://schemas.microsoft.com/office/drawing/2014/main" id="{4C0CDF67-9759-2A32-CF74-740E2BB42859}"/>
              </a:ext>
            </a:extLst>
          </p:cNvPr>
          <p:cNvSpPr>
            <a:spLocks noGrp="1"/>
          </p:cNvSpPr>
          <p:nvPr>
            <p:ph idx="1"/>
          </p:nvPr>
        </p:nvSpPr>
        <p:spPr>
          <a:xfrm>
            <a:off x="677334" y="1440873"/>
            <a:ext cx="8596668" cy="4600489"/>
          </a:xfrm>
        </p:spPr>
        <p:txBody>
          <a:bodyPr vert="horz" lIns="91440" tIns="45720" rIns="91440" bIns="45720" rtlCol="0" anchor="t">
            <a:normAutofit/>
          </a:bodyPr>
          <a:lstStyle/>
          <a:p>
            <a:r>
              <a:rPr lang="en-US" dirty="0"/>
              <a:t>Bogart, K. R. (2014). The role of disability self-concept in adaptation to chronic illness. Rehabilitation Psychology, 59(3), 271–281. </a:t>
            </a:r>
            <a:r>
              <a:rPr lang="en-US" dirty="0">
                <a:hlinkClick r:id="rId2"/>
              </a:rPr>
              <a:t>https://doi.org/10.1037/a0036870</a:t>
            </a:r>
            <a:endParaRPr lang="en-US" dirty="0"/>
          </a:p>
          <a:p>
            <a:r>
              <a:rPr lang="en-US" dirty="0"/>
              <a:t>Busso, D. S., Volmert, A., &amp; Kendall-Taylor, N. (2019). Reframing aging: Effect of a short-term framing intervention on implicit measures of age bias. </a:t>
            </a:r>
            <a:r>
              <a:rPr lang="en-US" i="1" dirty="0"/>
              <a:t>The Journals of Gerontology: Series B, 74</a:t>
            </a:r>
            <a:r>
              <a:rPr lang="en-US" dirty="0"/>
              <a:t>(4), 559–564. https://doi.org/10.1093/geronb/gby119</a:t>
            </a:r>
          </a:p>
          <a:p>
            <a:r>
              <a:rPr lang="en-US" dirty="0" err="1"/>
              <a:t>Iezzoni</a:t>
            </a:r>
            <a:r>
              <a:rPr lang="en-US" dirty="0"/>
              <a:t>, L. I. (2011). Eliminating health and health care disparities among the growing population of people with disabilities. Health Affairs, 30(10), 1947–1954. https://doi.org/10.1377/hlthaff.2011.0613</a:t>
            </a:r>
          </a:p>
          <a:p>
            <a:r>
              <a:rPr lang="en-US" dirty="0"/>
              <a:t>Levy, B. R., Slade, M. D., Kunkel, S. R., &amp; Stanislav, V. (2002). Longevity increased by positive self-perceptions of aging. Journal of Personality and Social Psychology, 83(2), 261–270. https://doi.org/10.1037/0022-3514.83.2.261</a:t>
            </a:r>
          </a:p>
        </p:txBody>
      </p:sp>
    </p:spTree>
    <p:extLst>
      <p:ext uri="{BB962C8B-B14F-4D97-AF65-F5344CB8AC3E}">
        <p14:creationId xmlns:p14="http://schemas.microsoft.com/office/powerpoint/2010/main" val="2677899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25CA2-9931-BB46-A94D-1330AD109A4A}"/>
              </a:ext>
            </a:extLst>
          </p:cNvPr>
          <p:cNvSpPr>
            <a:spLocks noGrp="1"/>
          </p:cNvSpPr>
          <p:nvPr>
            <p:ph type="title"/>
          </p:nvPr>
        </p:nvSpPr>
        <p:spPr/>
        <p:txBody>
          <a:bodyPr/>
          <a:lstStyle/>
          <a:p>
            <a:r>
              <a:rPr lang="en-US" b="1" dirty="0">
                <a:solidFill>
                  <a:srgbClr val="592363"/>
                </a:solidFill>
              </a:rPr>
              <a:t>Defining Ageism and Ableism</a:t>
            </a:r>
            <a:br>
              <a:rPr lang="en-US" dirty="0"/>
            </a:br>
            <a:endParaRPr lang="en-US" dirty="0"/>
          </a:p>
        </p:txBody>
      </p:sp>
      <p:sp>
        <p:nvSpPr>
          <p:cNvPr id="3" name="Content Placeholder 2">
            <a:extLst>
              <a:ext uri="{FF2B5EF4-FFF2-40B4-BE49-F238E27FC236}">
                <a16:creationId xmlns:a16="http://schemas.microsoft.com/office/drawing/2014/main" id="{D180D2F8-886C-4206-6543-5016A723AEC2}"/>
              </a:ext>
            </a:extLst>
          </p:cNvPr>
          <p:cNvSpPr>
            <a:spLocks noGrp="1"/>
          </p:cNvSpPr>
          <p:nvPr>
            <p:ph idx="1"/>
          </p:nvPr>
        </p:nvSpPr>
        <p:spPr>
          <a:xfrm>
            <a:off x="677334" y="1484026"/>
            <a:ext cx="8596668" cy="4764373"/>
          </a:xfrm>
        </p:spPr>
        <p:txBody>
          <a:bodyPr>
            <a:normAutofit/>
          </a:bodyPr>
          <a:lstStyle/>
          <a:p>
            <a:r>
              <a:rPr lang="en-US" sz="2000" dirty="0"/>
              <a:t>Ageism is a form of discrimination where people are mistreated based on their age. It is rooted in a lack of knowledge, prejudice, and stereotypes. Despite being a form of discrimination, ageism is often not taken seriously, and it is even considered one of the last socially acceptable prejudices.                                                     </a:t>
            </a:r>
            <a:r>
              <a:rPr lang="en-US" dirty="0"/>
              <a:t>- NIH, 2024</a:t>
            </a:r>
          </a:p>
          <a:p>
            <a:pPr marL="0" indent="0">
              <a:buNone/>
            </a:pPr>
            <a:endParaRPr lang="en-US" dirty="0"/>
          </a:p>
          <a:p>
            <a:r>
              <a:rPr lang="en-US" sz="2000" dirty="0"/>
              <a:t>Ableism is the discrimination of and social prejudice against people with disabilities based on the belief that typical abilities are superior. At its heart, ableism is rooted in the assumption that disabled people require ‘fixing’ and defines people by their disability. Ableism classifies entire groups of people as ‘less than,’ and includes harmful stereotypes, misconceptions, and generalizations of people with disabilities.                        </a:t>
            </a:r>
            <a:r>
              <a:rPr lang="en-US" dirty="0"/>
              <a:t>- Access Living, https://www.accessliving.org/ </a:t>
            </a:r>
          </a:p>
          <a:p>
            <a:endParaRPr lang="en-US" dirty="0"/>
          </a:p>
        </p:txBody>
      </p:sp>
    </p:spTree>
    <p:extLst>
      <p:ext uri="{BB962C8B-B14F-4D97-AF65-F5344CB8AC3E}">
        <p14:creationId xmlns:p14="http://schemas.microsoft.com/office/powerpoint/2010/main" val="106874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4" name="Rectangle 23">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2"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4" name="Isosceles Triangle 33">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6"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8" name="Isosceles Triangle 37">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0" name="Freeform: Shape 39">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13DC963-22FB-F5F4-1A06-E4B45F3F0394}"/>
              </a:ext>
            </a:extLst>
          </p:cNvPr>
          <p:cNvSpPr>
            <a:spLocks noGrp="1"/>
          </p:cNvSpPr>
          <p:nvPr>
            <p:ph type="title"/>
          </p:nvPr>
        </p:nvSpPr>
        <p:spPr>
          <a:xfrm>
            <a:off x="7181723" y="609600"/>
            <a:ext cx="4512989" cy="2227730"/>
          </a:xfrm>
        </p:spPr>
        <p:txBody>
          <a:bodyPr anchor="ctr">
            <a:normAutofit/>
          </a:bodyPr>
          <a:lstStyle/>
          <a:p>
            <a:r>
              <a:rPr lang="en-US" b="1" dirty="0">
                <a:solidFill>
                  <a:srgbClr val="FFFFFF"/>
                </a:solidFill>
              </a:rPr>
              <a:t>How Ageism and Ableism Show Up</a:t>
            </a:r>
          </a:p>
        </p:txBody>
      </p:sp>
      <p:pic>
        <p:nvPicPr>
          <p:cNvPr id="6" name="Picture 5" descr="diagram of stereotypes, prejudice adn discrimination">
            <a:extLst>
              <a:ext uri="{FF2B5EF4-FFF2-40B4-BE49-F238E27FC236}">
                <a16:creationId xmlns:a16="http://schemas.microsoft.com/office/drawing/2014/main" id="{76185960-D685-BE73-0F22-3B6A869DD73E}"/>
              </a:ext>
            </a:extLst>
          </p:cNvPr>
          <p:cNvPicPr>
            <a:picLocks noChangeAspect="1"/>
          </p:cNvPicPr>
          <p:nvPr/>
        </p:nvPicPr>
        <p:blipFill>
          <a:blip r:embed="rId3"/>
          <a:stretch>
            <a:fillRect/>
          </a:stretch>
        </p:blipFill>
        <p:spPr>
          <a:xfrm>
            <a:off x="310841" y="1299738"/>
            <a:ext cx="4416077" cy="3919267"/>
          </a:xfrm>
          <a:prstGeom prst="rect">
            <a:avLst/>
          </a:prstGeom>
        </p:spPr>
      </p:pic>
      <p:sp>
        <p:nvSpPr>
          <p:cNvPr id="3" name="Content Placeholder 2">
            <a:extLst>
              <a:ext uri="{FF2B5EF4-FFF2-40B4-BE49-F238E27FC236}">
                <a16:creationId xmlns:a16="http://schemas.microsoft.com/office/drawing/2014/main" id="{79DBBCDB-1B7B-AAC5-1823-E9E164DABB89}"/>
              </a:ext>
            </a:extLst>
          </p:cNvPr>
          <p:cNvSpPr>
            <a:spLocks noGrp="1"/>
          </p:cNvSpPr>
          <p:nvPr>
            <p:ph idx="1"/>
          </p:nvPr>
        </p:nvSpPr>
        <p:spPr>
          <a:xfrm>
            <a:off x="7181725" y="2837329"/>
            <a:ext cx="4790760" cy="3704148"/>
          </a:xfrm>
        </p:spPr>
        <p:txBody>
          <a:bodyPr anchor="t">
            <a:normAutofit/>
          </a:bodyPr>
          <a:lstStyle/>
          <a:p>
            <a:pPr marL="0" indent="0">
              <a:buNone/>
            </a:pPr>
            <a:r>
              <a:rPr lang="en-US" sz="2400" b="1" dirty="0">
                <a:solidFill>
                  <a:srgbClr val="FFFFFF"/>
                </a:solidFill>
              </a:rPr>
              <a:t>On multiple levels</a:t>
            </a:r>
          </a:p>
          <a:p>
            <a:r>
              <a:rPr lang="en-US" sz="2400" dirty="0">
                <a:solidFill>
                  <a:srgbClr val="FFFFFF"/>
                </a:solidFill>
              </a:rPr>
              <a:t>Interpersonal </a:t>
            </a:r>
          </a:p>
          <a:p>
            <a:r>
              <a:rPr lang="en-US" sz="2400" dirty="0">
                <a:solidFill>
                  <a:srgbClr val="FFFFFF"/>
                </a:solidFill>
              </a:rPr>
              <a:t>Compassionate </a:t>
            </a:r>
          </a:p>
          <a:p>
            <a:r>
              <a:rPr lang="en-US" sz="2400" dirty="0">
                <a:solidFill>
                  <a:srgbClr val="FFFFFF"/>
                </a:solidFill>
              </a:rPr>
              <a:t>Systemic/ Institutional </a:t>
            </a:r>
          </a:p>
          <a:p>
            <a:r>
              <a:rPr lang="en-US" sz="2400" dirty="0">
                <a:solidFill>
                  <a:srgbClr val="FFFFFF"/>
                </a:solidFill>
              </a:rPr>
              <a:t>Self-directed</a:t>
            </a:r>
          </a:p>
          <a:p>
            <a:endParaRPr lang="en-US" dirty="0">
              <a:solidFill>
                <a:srgbClr val="FFFFFF"/>
              </a:solidFill>
            </a:endParaRPr>
          </a:p>
          <a:p>
            <a:pPr marL="0" indent="0">
              <a:buNone/>
            </a:pPr>
            <a:r>
              <a:rPr lang="en-US" dirty="0">
                <a:solidFill>
                  <a:srgbClr val="FFFFFF"/>
                </a:solidFill>
              </a:rPr>
              <a:t>Information credit: World Health Organization </a:t>
            </a:r>
          </a:p>
          <a:p>
            <a:endParaRPr lang="en-US" dirty="0">
              <a:solidFill>
                <a:srgbClr val="FFFFFF"/>
              </a:solidFill>
            </a:endParaRPr>
          </a:p>
        </p:txBody>
      </p:sp>
    </p:spTree>
    <p:extLst>
      <p:ext uri="{BB962C8B-B14F-4D97-AF65-F5344CB8AC3E}">
        <p14:creationId xmlns:p14="http://schemas.microsoft.com/office/powerpoint/2010/main" val="4079296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2F3B43-6FF3-4FE7-CBA4-60FC40AAC44C}"/>
              </a:ext>
            </a:extLst>
          </p:cNvPr>
          <p:cNvSpPr>
            <a:spLocks noGrp="1"/>
          </p:cNvSpPr>
          <p:nvPr>
            <p:ph type="title"/>
          </p:nvPr>
        </p:nvSpPr>
        <p:spPr>
          <a:xfrm>
            <a:off x="677334" y="291548"/>
            <a:ext cx="8596668" cy="646692"/>
          </a:xfrm>
        </p:spPr>
        <p:txBody>
          <a:bodyPr/>
          <a:lstStyle/>
          <a:p>
            <a:r>
              <a:rPr lang="en-US" b="1" dirty="0">
                <a:solidFill>
                  <a:srgbClr val="7030A0"/>
                </a:solidFill>
              </a:rPr>
              <a:t>Everyday Ageism and Ableism</a:t>
            </a:r>
          </a:p>
        </p:txBody>
      </p:sp>
      <p:sp>
        <p:nvSpPr>
          <p:cNvPr id="24" name="TextBox 23">
            <a:extLst>
              <a:ext uri="{FF2B5EF4-FFF2-40B4-BE49-F238E27FC236}">
                <a16:creationId xmlns:a16="http://schemas.microsoft.com/office/drawing/2014/main" id="{A0303932-5B57-E4BC-2C8E-090715D6D712}"/>
              </a:ext>
            </a:extLst>
          </p:cNvPr>
          <p:cNvSpPr txBox="1"/>
          <p:nvPr/>
        </p:nvSpPr>
        <p:spPr>
          <a:xfrm>
            <a:off x="769434" y="930853"/>
            <a:ext cx="8363415" cy="954107"/>
          </a:xfrm>
          <a:prstGeom prst="rect">
            <a:avLst/>
          </a:prstGeom>
          <a:noFill/>
        </p:spPr>
        <p:txBody>
          <a:bodyPr wrap="square">
            <a:spAutoFit/>
          </a:bodyPr>
          <a:lstStyle/>
          <a:p>
            <a:r>
              <a:rPr lang="en-US" sz="2400" dirty="0"/>
              <a:t>Routine, socially acceptable forms of ageism and ableism are pervasive</a:t>
            </a:r>
          </a:p>
          <a:p>
            <a:pPr algn="ctr"/>
            <a:endParaRPr lang="en-US" sz="800" dirty="0"/>
          </a:p>
        </p:txBody>
      </p:sp>
      <p:sp>
        <p:nvSpPr>
          <p:cNvPr id="5" name="Text Placeholder 4">
            <a:extLst>
              <a:ext uri="{FF2B5EF4-FFF2-40B4-BE49-F238E27FC236}">
                <a16:creationId xmlns:a16="http://schemas.microsoft.com/office/drawing/2014/main" id="{937261A9-7101-59EA-B4F3-A8FD983DE678}"/>
              </a:ext>
            </a:extLst>
          </p:cNvPr>
          <p:cNvSpPr>
            <a:spLocks noGrp="1"/>
          </p:cNvSpPr>
          <p:nvPr>
            <p:ph type="body" idx="1"/>
          </p:nvPr>
        </p:nvSpPr>
        <p:spPr>
          <a:xfrm>
            <a:off x="556252" y="2034144"/>
            <a:ext cx="2663803" cy="806845"/>
          </a:xfrm>
        </p:spPr>
        <p:txBody>
          <a:bodyPr/>
          <a:lstStyle/>
          <a:p>
            <a:pPr algn="ctr"/>
            <a:r>
              <a:rPr lang="en-US" dirty="0"/>
              <a:t>Internalized 81.2%</a:t>
            </a:r>
          </a:p>
        </p:txBody>
      </p:sp>
      <p:pic>
        <p:nvPicPr>
          <p:cNvPr id="18" name="Content Placeholder 17" descr="Woman with grey short hair looking out a window.">
            <a:extLst>
              <a:ext uri="{FF2B5EF4-FFF2-40B4-BE49-F238E27FC236}">
                <a16:creationId xmlns:a16="http://schemas.microsoft.com/office/drawing/2014/main" id="{4C5A442F-527E-A5EC-450E-3F73D6A5C9A9}"/>
              </a:ext>
            </a:extLst>
          </p:cNvPr>
          <p:cNvPicPr>
            <a:picLocks noGrp="1" noChangeAspect="1"/>
          </p:cNvPicPr>
          <p:nvPr>
            <p:ph sz="half" idx="2"/>
          </p:nvPr>
        </p:nvPicPr>
        <p:blipFill>
          <a:blip r:embed="rId3"/>
          <a:srcRect l="12974"/>
          <a:stretch>
            <a:fillRect/>
          </a:stretch>
        </p:blipFill>
        <p:spPr>
          <a:xfrm>
            <a:off x="225285" y="2869375"/>
            <a:ext cx="3325737" cy="2338798"/>
          </a:xfrm>
          <a:prstGeom prst="rect">
            <a:avLst/>
          </a:prstGeom>
        </p:spPr>
      </p:pic>
      <p:sp>
        <p:nvSpPr>
          <p:cNvPr id="2" name="TextBox 1">
            <a:extLst>
              <a:ext uri="{FF2B5EF4-FFF2-40B4-BE49-F238E27FC236}">
                <a16:creationId xmlns:a16="http://schemas.microsoft.com/office/drawing/2014/main" id="{D2AC5BC6-AAEF-DFAD-9BBF-3F979FC80A37}"/>
              </a:ext>
            </a:extLst>
          </p:cNvPr>
          <p:cNvSpPr txBox="1"/>
          <p:nvPr/>
        </p:nvSpPr>
        <p:spPr>
          <a:xfrm>
            <a:off x="372299" y="5366123"/>
            <a:ext cx="3205335" cy="1200329"/>
          </a:xfrm>
          <a:prstGeom prst="rect">
            <a:avLst/>
          </a:prstGeom>
          <a:noFill/>
        </p:spPr>
        <p:txBody>
          <a:bodyPr wrap="square" rtlCol="0">
            <a:spAutoFit/>
          </a:bodyPr>
          <a:lstStyle/>
          <a:p>
            <a:r>
              <a:rPr lang="en-US" dirty="0"/>
              <a:t>Refusing to use a cane, wheelchair or hearing aid out of pride or embarrassment. </a:t>
            </a:r>
          </a:p>
        </p:txBody>
      </p:sp>
      <p:sp>
        <p:nvSpPr>
          <p:cNvPr id="7" name="Text Placeholder 6">
            <a:extLst>
              <a:ext uri="{FF2B5EF4-FFF2-40B4-BE49-F238E27FC236}">
                <a16:creationId xmlns:a16="http://schemas.microsoft.com/office/drawing/2014/main" id="{EF67CF6A-AA8B-87BB-AD7F-C425FD949EBA}"/>
              </a:ext>
            </a:extLst>
          </p:cNvPr>
          <p:cNvSpPr>
            <a:spLocks noGrp="1"/>
          </p:cNvSpPr>
          <p:nvPr>
            <p:ph type="body" sz="quarter" idx="3"/>
          </p:nvPr>
        </p:nvSpPr>
        <p:spPr>
          <a:xfrm>
            <a:off x="3908600" y="2034144"/>
            <a:ext cx="2663804" cy="825521"/>
          </a:xfrm>
        </p:spPr>
        <p:txBody>
          <a:bodyPr/>
          <a:lstStyle/>
          <a:p>
            <a:pPr algn="ctr">
              <a:spcBef>
                <a:spcPts val="0"/>
              </a:spcBef>
            </a:pPr>
            <a:r>
              <a:rPr lang="en-US" dirty="0"/>
              <a:t>Media</a:t>
            </a:r>
          </a:p>
          <a:p>
            <a:pPr algn="ctr">
              <a:spcBef>
                <a:spcPts val="0"/>
              </a:spcBef>
            </a:pPr>
            <a:r>
              <a:rPr lang="en-US" dirty="0"/>
              <a:t>65.2%</a:t>
            </a:r>
          </a:p>
        </p:txBody>
      </p:sp>
      <p:pic>
        <p:nvPicPr>
          <p:cNvPr id="20" name="Picture 19" descr="Two women watching TV on a couch with their backs to the viewer. One has grey hair.">
            <a:extLst>
              <a:ext uri="{FF2B5EF4-FFF2-40B4-BE49-F238E27FC236}">
                <a16:creationId xmlns:a16="http://schemas.microsoft.com/office/drawing/2014/main" id="{9F6CBC2B-CAE6-9528-4C51-4B76A351DEF9}"/>
              </a:ext>
            </a:extLst>
          </p:cNvPr>
          <p:cNvPicPr>
            <a:picLocks noChangeAspect="1"/>
          </p:cNvPicPr>
          <p:nvPr/>
        </p:nvPicPr>
        <p:blipFill>
          <a:blip r:embed="rId4"/>
          <a:srcRect l="9172" r="3985"/>
          <a:stretch>
            <a:fillRect/>
          </a:stretch>
        </p:blipFill>
        <p:spPr>
          <a:xfrm>
            <a:off x="3732735" y="2869376"/>
            <a:ext cx="3325737" cy="2338797"/>
          </a:xfrm>
          <a:prstGeom prst="rect">
            <a:avLst/>
          </a:prstGeom>
        </p:spPr>
      </p:pic>
      <p:sp>
        <p:nvSpPr>
          <p:cNvPr id="8" name="TextBox 7">
            <a:extLst>
              <a:ext uri="{FF2B5EF4-FFF2-40B4-BE49-F238E27FC236}">
                <a16:creationId xmlns:a16="http://schemas.microsoft.com/office/drawing/2014/main" id="{E74356DC-8B8B-5297-B1FD-FBDA28D213E6}"/>
              </a:ext>
            </a:extLst>
          </p:cNvPr>
          <p:cNvSpPr txBox="1"/>
          <p:nvPr/>
        </p:nvSpPr>
        <p:spPr>
          <a:xfrm>
            <a:off x="3546404" y="5263633"/>
            <a:ext cx="3690521" cy="1477328"/>
          </a:xfrm>
          <a:prstGeom prst="rect">
            <a:avLst/>
          </a:prstGeom>
          <a:noFill/>
        </p:spPr>
        <p:txBody>
          <a:bodyPr wrap="square">
            <a:spAutoFit/>
          </a:bodyPr>
          <a:lstStyle/>
          <a:p>
            <a:r>
              <a:rPr lang="en-US" dirty="0"/>
              <a:t>Only 25% of films feature at least one female character over 50 who is essential to the plot and is portrayed without reducing them to ageist stereotypes.</a:t>
            </a:r>
          </a:p>
        </p:txBody>
      </p:sp>
      <p:sp>
        <p:nvSpPr>
          <p:cNvPr id="12" name="Text Placeholder 6">
            <a:extLst>
              <a:ext uri="{FF2B5EF4-FFF2-40B4-BE49-F238E27FC236}">
                <a16:creationId xmlns:a16="http://schemas.microsoft.com/office/drawing/2014/main" id="{04984FF4-DD00-A2B6-4ED5-BD6CEB5708D3}"/>
              </a:ext>
            </a:extLst>
          </p:cNvPr>
          <p:cNvSpPr txBox="1">
            <a:spLocks/>
          </p:cNvSpPr>
          <p:nvPr/>
        </p:nvSpPr>
        <p:spPr>
          <a:xfrm>
            <a:off x="7346131" y="2034144"/>
            <a:ext cx="2663804" cy="806846"/>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2000" b="1"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800" b="1"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b="1" kern="1200">
                <a:solidFill>
                  <a:schemeClr val="tx1">
                    <a:lumMod val="75000"/>
                    <a:lumOff val="25000"/>
                  </a:schemeClr>
                </a:solidFill>
                <a:latin typeface="+mn-lt"/>
                <a:ea typeface="+mn-ea"/>
                <a:cs typeface="+mn-cs"/>
              </a:defRPr>
            </a:lvl9pPr>
          </a:lstStyle>
          <a:p>
            <a:pPr algn="ctr"/>
            <a:r>
              <a:rPr lang="en-US" dirty="0"/>
              <a:t>Interpersonal 44.9%</a:t>
            </a:r>
          </a:p>
        </p:txBody>
      </p:sp>
      <p:pic>
        <p:nvPicPr>
          <p:cNvPr id="17" name="Picture 16" descr="young woman sitting on a bench talking with a young man in a wheelchair.">
            <a:extLst>
              <a:ext uri="{FF2B5EF4-FFF2-40B4-BE49-F238E27FC236}">
                <a16:creationId xmlns:a16="http://schemas.microsoft.com/office/drawing/2014/main" id="{50899114-0412-7AC8-D52D-581986EBECCF}"/>
              </a:ext>
            </a:extLst>
          </p:cNvPr>
          <p:cNvPicPr>
            <a:picLocks noChangeAspect="1"/>
          </p:cNvPicPr>
          <p:nvPr/>
        </p:nvPicPr>
        <p:blipFill>
          <a:blip r:embed="rId5"/>
          <a:srcRect t="23039" b="20229"/>
          <a:stretch>
            <a:fillRect/>
          </a:stretch>
        </p:blipFill>
        <p:spPr>
          <a:xfrm>
            <a:off x="7240185" y="2869375"/>
            <a:ext cx="2748364" cy="2338798"/>
          </a:xfrm>
          <a:prstGeom prst="rect">
            <a:avLst/>
          </a:prstGeom>
        </p:spPr>
      </p:pic>
      <p:sp>
        <p:nvSpPr>
          <p:cNvPr id="3" name="TextBox 2">
            <a:extLst>
              <a:ext uri="{FF2B5EF4-FFF2-40B4-BE49-F238E27FC236}">
                <a16:creationId xmlns:a16="http://schemas.microsoft.com/office/drawing/2014/main" id="{F0FB67BE-D9CF-3262-F23C-A869DA429F6B}"/>
              </a:ext>
            </a:extLst>
          </p:cNvPr>
          <p:cNvSpPr txBox="1"/>
          <p:nvPr/>
        </p:nvSpPr>
        <p:spPr>
          <a:xfrm>
            <a:off x="7346131" y="5357358"/>
            <a:ext cx="2773610" cy="923330"/>
          </a:xfrm>
          <a:prstGeom prst="rect">
            <a:avLst/>
          </a:prstGeom>
          <a:noFill/>
        </p:spPr>
        <p:txBody>
          <a:bodyPr wrap="square" rtlCol="0">
            <a:spAutoFit/>
          </a:bodyPr>
          <a:lstStyle/>
          <a:p>
            <a:r>
              <a:rPr lang="en-US" dirty="0"/>
              <a:t>Speaking in a loud, slow, exaggerated, or </a:t>
            </a:r>
          </a:p>
          <a:p>
            <a:r>
              <a:rPr lang="en-US" dirty="0"/>
              <a:t>sing-song voice.</a:t>
            </a:r>
          </a:p>
        </p:txBody>
      </p:sp>
    </p:spTree>
    <p:extLst>
      <p:ext uri="{BB962C8B-B14F-4D97-AF65-F5344CB8AC3E}">
        <p14:creationId xmlns:p14="http://schemas.microsoft.com/office/powerpoint/2010/main" val="163913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Isosceles Triangle 15">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1" name="Isosceles Triangle 20">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 name="Title 1">
            <a:extLst>
              <a:ext uri="{FF2B5EF4-FFF2-40B4-BE49-F238E27FC236}">
                <a16:creationId xmlns:a16="http://schemas.microsoft.com/office/drawing/2014/main" id="{0C25C214-869B-444C-32AC-FFCFD2D658D4}"/>
              </a:ext>
            </a:extLst>
          </p:cNvPr>
          <p:cNvSpPr>
            <a:spLocks noGrp="1"/>
          </p:cNvSpPr>
          <p:nvPr>
            <p:ph type="title"/>
          </p:nvPr>
        </p:nvSpPr>
        <p:spPr>
          <a:xfrm>
            <a:off x="1507067" y="1578133"/>
            <a:ext cx="3679530" cy="2649093"/>
          </a:xfrm>
        </p:spPr>
        <p:txBody>
          <a:bodyPr vert="horz" lIns="91440" tIns="45720" rIns="91440" bIns="45720" rtlCol="0" anchor="b">
            <a:normAutofit/>
          </a:bodyPr>
          <a:lstStyle/>
          <a:p>
            <a:pPr algn="r"/>
            <a:r>
              <a:rPr lang="en-US" sz="4800" b="1" dirty="0">
                <a:solidFill>
                  <a:srgbClr val="592363"/>
                </a:solidFill>
              </a:rPr>
              <a:t>Why distinction matters</a:t>
            </a:r>
          </a:p>
        </p:txBody>
      </p:sp>
      <p:sp>
        <p:nvSpPr>
          <p:cNvPr id="3" name="Content Placeholder 2">
            <a:extLst>
              <a:ext uri="{FF2B5EF4-FFF2-40B4-BE49-F238E27FC236}">
                <a16:creationId xmlns:a16="http://schemas.microsoft.com/office/drawing/2014/main" id="{3B4C922A-8B50-04D3-35C4-BBBAF03E9819}"/>
              </a:ext>
            </a:extLst>
          </p:cNvPr>
          <p:cNvSpPr>
            <a:spLocks noGrp="1"/>
          </p:cNvSpPr>
          <p:nvPr>
            <p:ph sz="half" idx="1"/>
          </p:nvPr>
        </p:nvSpPr>
        <p:spPr>
          <a:xfrm>
            <a:off x="1507067" y="4453667"/>
            <a:ext cx="3679530" cy="1096899"/>
          </a:xfrm>
        </p:spPr>
        <p:txBody>
          <a:bodyPr vert="horz" lIns="91440" tIns="45720" rIns="91440" bIns="45720" rtlCol="0" anchor="t">
            <a:normAutofit/>
          </a:bodyPr>
          <a:lstStyle/>
          <a:p>
            <a:pPr marL="0" indent="0" algn="r">
              <a:buNone/>
            </a:pPr>
            <a:r>
              <a:rPr lang="en-US" sz="2400" dirty="0">
                <a:solidFill>
                  <a:schemeClr val="tx1"/>
                </a:solidFill>
              </a:rPr>
              <a:t>Ageism and Ableism</a:t>
            </a:r>
          </a:p>
        </p:txBody>
      </p:sp>
      <p:pic>
        <p:nvPicPr>
          <p:cNvPr id="6" name="Picture 5">
            <a:hlinkClick r:id="rId3"/>
            <a:extLst>
              <a:ext uri="{FF2B5EF4-FFF2-40B4-BE49-F238E27FC236}">
                <a16:creationId xmlns:a16="http://schemas.microsoft.com/office/drawing/2014/main" id="{F01E6378-7371-5C0F-4EF7-B0FAF7EF500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628240" y="1695309"/>
            <a:ext cx="3187878" cy="3972433"/>
          </a:xfrm>
          <a:prstGeom prst="rect">
            <a:avLst/>
          </a:prstGeom>
        </p:spPr>
      </p:pic>
    </p:spTree>
    <p:extLst>
      <p:ext uri="{BB962C8B-B14F-4D97-AF65-F5344CB8AC3E}">
        <p14:creationId xmlns:p14="http://schemas.microsoft.com/office/powerpoint/2010/main" val="1643635166"/>
      </p:ext>
    </p:extLst>
  </p:cSld>
  <p:clrMapOvr>
    <a:masterClrMapping/>
  </p:clrMapOvr>
</p:sld>
</file>

<file path=ppt/theme/theme1.xml><?xml version="1.0" encoding="utf-8"?>
<a:theme xmlns:a="http://schemas.openxmlformats.org/drawingml/2006/main" name="Facet">
  <a:themeElements>
    <a:clrScheme name="Reframing aging">
      <a:dk1>
        <a:sysClr val="windowText" lastClr="000000"/>
      </a:dk1>
      <a:lt1>
        <a:sysClr val="window" lastClr="FFFFFF"/>
      </a:lt1>
      <a:dk2>
        <a:srgbClr val="44546A"/>
      </a:dk2>
      <a:lt2>
        <a:srgbClr val="E7E6E6"/>
      </a:lt2>
      <a:accent1>
        <a:srgbClr val="E95A0C"/>
      </a:accent1>
      <a:accent2>
        <a:srgbClr val="592363"/>
      </a:accent2>
      <a:accent3>
        <a:srgbClr val="A5A5A5"/>
      </a:accent3>
      <a:accent4>
        <a:srgbClr val="FFC000"/>
      </a:accent4>
      <a:accent5>
        <a:srgbClr val="592363"/>
      </a:accent5>
      <a:accent6>
        <a:srgbClr val="592363"/>
      </a:accent6>
      <a:hlink>
        <a:srgbClr val="0563C1"/>
      </a:hlink>
      <a:folHlink>
        <a:srgbClr val="954F7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DA1A948694E60449F2332438E503A51" ma:contentTypeVersion="4" ma:contentTypeDescription="Create a new document." ma:contentTypeScope="" ma:versionID="451bf2a6270ba55bee8bc248a0e7a545">
  <xsd:schema xmlns:xsd="http://www.w3.org/2001/XMLSchema" xmlns:xs="http://www.w3.org/2001/XMLSchema" xmlns:p="http://schemas.microsoft.com/office/2006/metadata/properties" xmlns:ns2="81994ea6-1886-458a-8c70-b116b647c905" targetNamespace="http://schemas.microsoft.com/office/2006/metadata/properties" ma:root="true" ma:fieldsID="e611407ab55a6f38a7177209fac7fb21" ns2:_="">
    <xsd:import namespace="81994ea6-1886-458a-8c70-b116b647c90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994ea6-1886-458a-8c70-b116b647c9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320890-72C6-4E9D-82E2-F503D4C2FC4F}">
  <ds:schemaRef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81994ea6-1886-458a-8c70-b116b647c905"/>
    <ds:schemaRef ds:uri="http://purl.org/dc/term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349BD4CA-A794-4C19-B88C-66895F5E9215}">
  <ds:schemaRefs>
    <ds:schemaRef ds:uri="81994ea6-1886-458a-8c70-b116b647c90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0AE57FE-1020-4A96-A8E1-1BA874B362AE}">
  <ds:schemaRefs>
    <ds:schemaRef ds:uri="http://schemas.microsoft.com/sharepoint/v3/contenttype/forms"/>
  </ds:schemaRefs>
</ds:datastoreItem>
</file>

<file path=docMetadata/LabelInfo.xml><?xml version="1.0" encoding="utf-8"?>
<clbl:labelList xmlns:clbl="http://schemas.microsoft.com/office/2020/mipLabelMetadata">
  <clbl:label id="{f4e2d11c-fae4-453b-b6c0-2964663779aa}" enabled="0" method="" siteId="{f4e2d11c-fae4-453b-b6c0-2964663779aa}" removed="1"/>
</clbl:labelList>
</file>

<file path=docProps/app.xml><?xml version="1.0" encoding="utf-8"?>
<Properties xmlns="http://schemas.openxmlformats.org/officeDocument/2006/extended-properties" xmlns:vt="http://schemas.openxmlformats.org/officeDocument/2006/docPropsVTypes">
  <Template>Facet</Template>
  <TotalTime>2646</TotalTime>
  <Words>7479</Words>
  <Application>Microsoft Office PowerPoint</Application>
  <PresentationFormat>Widescreen</PresentationFormat>
  <Paragraphs>585</Paragraphs>
  <Slides>55</Slides>
  <Notes>52</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Aptos</vt:lpstr>
      <vt:lpstr>Arial</vt:lpstr>
      <vt:lpstr>Calibri</vt:lpstr>
      <vt:lpstr>Trebuchet MS</vt:lpstr>
      <vt:lpstr>Wingdings</vt:lpstr>
      <vt:lpstr>Wingdings 3</vt:lpstr>
      <vt:lpstr>Facet</vt:lpstr>
      <vt:lpstr>Reframing Aging and Disability</vt:lpstr>
      <vt:lpstr>Who</vt:lpstr>
      <vt:lpstr>About Us</vt:lpstr>
      <vt:lpstr>Who We Are</vt:lpstr>
      <vt:lpstr>What</vt:lpstr>
      <vt:lpstr>Defining Ageism and Ableism </vt:lpstr>
      <vt:lpstr>How Ageism and Ableism Show Up</vt:lpstr>
      <vt:lpstr>Everyday Ageism and Ableism</vt:lpstr>
      <vt:lpstr>Why distinction matters</vt:lpstr>
      <vt:lpstr>The Intersection of Age and Disability</vt:lpstr>
      <vt:lpstr>Learning Early: 100th Day Of School</vt:lpstr>
      <vt:lpstr>In Advertising</vt:lpstr>
      <vt:lpstr>In Work and Play</vt:lpstr>
      <vt:lpstr>In Healthcare</vt:lpstr>
      <vt:lpstr>Why</vt:lpstr>
      <vt:lpstr>The Trend</vt:lpstr>
      <vt:lpstr>Another Misconception? Cognitive and Physical Improvement</vt:lpstr>
      <vt:lpstr>More “Why”</vt:lpstr>
      <vt:lpstr>How Beliefs Shape Us</vt:lpstr>
      <vt:lpstr>How</vt:lpstr>
      <vt:lpstr>A Good Place to Start</vt:lpstr>
      <vt:lpstr>Positive Age Beliefs</vt:lpstr>
      <vt:lpstr>FrameWorks Institute</vt:lpstr>
      <vt:lpstr>National Center to Reframing Aging</vt:lpstr>
      <vt:lpstr>One Thing Leads to Another</vt:lpstr>
      <vt:lpstr>Words Matter</vt:lpstr>
      <vt:lpstr>Thoughtful Words Matter More </vt:lpstr>
      <vt:lpstr>Thoughtful Words Matter More, part 2</vt:lpstr>
      <vt:lpstr>Thoughtful Words Matter More, part 3</vt:lpstr>
      <vt:lpstr>Traps to avoid</vt:lpstr>
      <vt:lpstr>Individualism Trap</vt:lpstr>
      <vt:lpstr>Us vs Them Trap</vt:lpstr>
      <vt:lpstr>Vulnerability Trap</vt:lpstr>
      <vt:lpstr>Fatalism Trap</vt:lpstr>
      <vt:lpstr>Strategies to Advance:   Talk about the process of aging as building momentum</vt:lpstr>
      <vt:lpstr>Building momentum</vt:lpstr>
      <vt:lpstr>Strategies to advance:   Prompt the can-do attitude</vt:lpstr>
      <vt:lpstr>Strategies to advance:  Explain the supports we need to live meaningfully. </vt:lpstr>
      <vt:lpstr>The Curb-Cut effect</vt:lpstr>
      <vt:lpstr>Strategies to advance:  Highlight disability as strength and contribution</vt:lpstr>
      <vt:lpstr>Disability as a Strength</vt:lpstr>
      <vt:lpstr>Strategies to advance:  Recognize disability as a natural part of life</vt:lpstr>
      <vt:lpstr>Activity: ACL UPDATES 6-3-2026 </vt:lpstr>
      <vt:lpstr>The message - unframed</vt:lpstr>
      <vt:lpstr>The message - reframed</vt:lpstr>
      <vt:lpstr>Wisconsin example: Yes, We Can!</vt:lpstr>
      <vt:lpstr>Wisconsin example: Us vs. Them</vt:lpstr>
      <vt:lpstr>Wisconsin example: Reframe Fatalism</vt:lpstr>
      <vt:lpstr>Small steps = big change</vt:lpstr>
      <vt:lpstr>When</vt:lpstr>
      <vt:lpstr>Join the Movement</vt:lpstr>
      <vt:lpstr>What’s next?</vt:lpstr>
      <vt:lpstr>Let’s Play – using the principles of reframing…</vt:lpstr>
      <vt:lpstr>Thank you!</vt:lpstr>
      <vt:lpstr>References</vt:lpstr>
    </vt:vector>
  </TitlesOfParts>
  <Company>Wisconsin Department of Health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Staebell, Jennifer L - DHS (Spherion)</dc:creator>
  <cp:lastModifiedBy>Sampson, Helen M - DHS</cp:lastModifiedBy>
  <cp:revision>32</cp:revision>
  <dcterms:created xsi:type="dcterms:W3CDTF">2026-02-24T21:14:24Z</dcterms:created>
  <dcterms:modified xsi:type="dcterms:W3CDTF">2026-08-14T16:29:42Z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0x010100DDA1A948694E60449F2332438E503A51</vt:lpwstr>
  </property>
</Properties>
</file>