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9" r:id="rId5"/>
    <p:sldId id="258" r:id="rId6"/>
  </p:sldIdLst>
  <p:sldSz cx="32918400" cy="21945600"/>
  <p:notesSz cx="9144000" cy="6858000"/>
  <p:defaultTextStyle>
    <a:defPPr>
      <a:defRPr lang="en-US"/>
    </a:defPPr>
    <a:lvl1pPr marL="0" algn="l" defTabSz="3134710" rtl="0" eaLnBrk="1" latinLnBrk="0" hangingPunct="1">
      <a:defRPr sz="6142" kern="1200">
        <a:solidFill>
          <a:schemeClr val="tx1"/>
        </a:solidFill>
        <a:latin typeface="+mn-lt"/>
        <a:ea typeface="+mn-ea"/>
        <a:cs typeface="+mn-cs"/>
      </a:defRPr>
    </a:lvl1pPr>
    <a:lvl2pPr marL="1567355" algn="l" defTabSz="3134710" rtl="0" eaLnBrk="1" latinLnBrk="0" hangingPunct="1">
      <a:defRPr sz="6142" kern="1200">
        <a:solidFill>
          <a:schemeClr val="tx1"/>
        </a:solidFill>
        <a:latin typeface="+mn-lt"/>
        <a:ea typeface="+mn-ea"/>
        <a:cs typeface="+mn-cs"/>
      </a:defRPr>
    </a:lvl2pPr>
    <a:lvl3pPr marL="3134710" algn="l" defTabSz="3134710" rtl="0" eaLnBrk="1" latinLnBrk="0" hangingPunct="1">
      <a:defRPr sz="6142" kern="1200">
        <a:solidFill>
          <a:schemeClr val="tx1"/>
        </a:solidFill>
        <a:latin typeface="+mn-lt"/>
        <a:ea typeface="+mn-ea"/>
        <a:cs typeface="+mn-cs"/>
      </a:defRPr>
    </a:lvl3pPr>
    <a:lvl4pPr marL="4702064" algn="l" defTabSz="3134710" rtl="0" eaLnBrk="1" latinLnBrk="0" hangingPunct="1">
      <a:defRPr sz="6142" kern="1200">
        <a:solidFill>
          <a:schemeClr val="tx1"/>
        </a:solidFill>
        <a:latin typeface="+mn-lt"/>
        <a:ea typeface="+mn-ea"/>
        <a:cs typeface="+mn-cs"/>
      </a:defRPr>
    </a:lvl4pPr>
    <a:lvl5pPr marL="6269419" algn="l" defTabSz="3134710" rtl="0" eaLnBrk="1" latinLnBrk="0" hangingPunct="1">
      <a:defRPr sz="6142" kern="1200">
        <a:solidFill>
          <a:schemeClr val="tx1"/>
        </a:solidFill>
        <a:latin typeface="+mn-lt"/>
        <a:ea typeface="+mn-ea"/>
        <a:cs typeface="+mn-cs"/>
      </a:defRPr>
    </a:lvl5pPr>
    <a:lvl6pPr marL="7836774" algn="l" defTabSz="3134710" rtl="0" eaLnBrk="1" latinLnBrk="0" hangingPunct="1">
      <a:defRPr sz="6142" kern="1200">
        <a:solidFill>
          <a:schemeClr val="tx1"/>
        </a:solidFill>
        <a:latin typeface="+mn-lt"/>
        <a:ea typeface="+mn-ea"/>
        <a:cs typeface="+mn-cs"/>
      </a:defRPr>
    </a:lvl6pPr>
    <a:lvl7pPr marL="9404129" algn="l" defTabSz="3134710" rtl="0" eaLnBrk="1" latinLnBrk="0" hangingPunct="1">
      <a:defRPr sz="6142" kern="1200">
        <a:solidFill>
          <a:schemeClr val="tx1"/>
        </a:solidFill>
        <a:latin typeface="+mn-lt"/>
        <a:ea typeface="+mn-ea"/>
        <a:cs typeface="+mn-cs"/>
      </a:defRPr>
    </a:lvl7pPr>
    <a:lvl8pPr marL="10971483" algn="l" defTabSz="3134710" rtl="0" eaLnBrk="1" latinLnBrk="0" hangingPunct="1">
      <a:defRPr sz="6142" kern="1200">
        <a:solidFill>
          <a:schemeClr val="tx1"/>
        </a:solidFill>
        <a:latin typeface="+mn-lt"/>
        <a:ea typeface="+mn-ea"/>
        <a:cs typeface="+mn-cs"/>
      </a:defRPr>
    </a:lvl8pPr>
    <a:lvl9pPr marL="12538838" algn="l" defTabSz="3134710" rtl="0" eaLnBrk="1" latinLnBrk="0" hangingPunct="1">
      <a:defRPr sz="614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103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B3BAA21-5986-32EC-31E7-5FCE7A028D3F}" name="Erin Eggert" initials="EE" userId="S::Erin.Eggert@wihealthyaging.org::d61903b9-a145-41e3-bb4e-8cf8e375a5bd" providerId="AD"/>
  <p188:author id="{018CC946-8142-FE11-CAE9-8407224E3DDE}" name="Suzanne Schreiner" initials="SS" userId="S::Suzanne.Schreiner@wihealthyaging.org::efeeef5c-9072-4263-ad89-97300148a26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77"/>
    <a:srgbClr val="FFFFFF"/>
    <a:srgbClr val="48CFAE"/>
    <a:srgbClr val="227C9D"/>
    <a:srgbClr val="FE6C72"/>
    <a:srgbClr val="85BD3D"/>
    <a:srgbClr val="8DC73F"/>
    <a:srgbClr val="F3FCFF"/>
    <a:srgbClr val="E7F8FF"/>
    <a:srgbClr val="D9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85302" autoAdjust="0"/>
  </p:normalViewPr>
  <p:slideViewPr>
    <p:cSldViewPr>
      <p:cViewPr varScale="1">
        <p:scale>
          <a:sx n="25" d="100"/>
          <a:sy n="25" d="100"/>
        </p:scale>
        <p:origin x="1536" y="58"/>
      </p:cViewPr>
      <p:guideLst>
        <p:guide orient="horz" pos="6912"/>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n Eggert" userId="d2453a91-c5ae-490a-80bb-6d0680e666fd" providerId="ADAL" clId="{AFEB75A2-680B-4EFA-A80D-853D6AD535D3}"/>
    <pc:docChg chg="custSel modSld">
      <pc:chgData name="Erin Eggert" userId="d2453a91-c5ae-490a-80bb-6d0680e666fd" providerId="ADAL" clId="{AFEB75A2-680B-4EFA-A80D-853D6AD535D3}" dt="2025-01-28T17:11:45.111" v="31" actId="20577"/>
      <pc:docMkLst>
        <pc:docMk/>
      </pc:docMkLst>
      <pc:sldChg chg="modSp mod">
        <pc:chgData name="Erin Eggert" userId="d2453a91-c5ae-490a-80bb-6d0680e666fd" providerId="ADAL" clId="{AFEB75A2-680B-4EFA-A80D-853D6AD535D3}" dt="2025-01-28T17:11:45.111" v="31" actId="20577"/>
        <pc:sldMkLst>
          <pc:docMk/>
          <pc:sldMk cId="595900261" sldId="259"/>
        </pc:sldMkLst>
        <pc:spChg chg="mod">
          <ac:chgData name="Erin Eggert" userId="d2453a91-c5ae-490a-80bb-6d0680e666fd" providerId="ADAL" clId="{AFEB75A2-680B-4EFA-A80D-853D6AD535D3}" dt="2025-01-28T17:11:45.111" v="31" actId="20577"/>
          <ac:spMkLst>
            <pc:docMk/>
            <pc:sldMk cId="595900261" sldId="259"/>
            <ac:spMk id="3" creationId="{4ACBD7B5-2858-B439-BEFB-FCF59A520CFB}"/>
          </ac:spMkLst>
        </pc:spChg>
      </pc:sldChg>
    </pc:docChg>
  </pc:docChgLst>
  <pc:docChgLst>
    <pc:chgData name="Erin Eggert" userId="S::erin.eggert@wihealthyaging.org::d2453a91-c5ae-490a-80bb-6d0680e666fd" providerId="AD" clId="Web-{C0B55FD2-FF10-46CA-A3EC-1D4CD90726BE}"/>
    <pc:docChg chg="modSld">
      <pc:chgData name="Erin Eggert" userId="S::erin.eggert@wihealthyaging.org::d2453a91-c5ae-490a-80bb-6d0680e666fd" providerId="AD" clId="Web-{C0B55FD2-FF10-46CA-A3EC-1D4CD90726BE}" dt="2025-01-22T20:15:09.471" v="1" actId="20577"/>
      <pc:docMkLst>
        <pc:docMk/>
      </pc:docMkLst>
      <pc:sldChg chg="modSp">
        <pc:chgData name="Erin Eggert" userId="S::erin.eggert@wihealthyaging.org::d2453a91-c5ae-490a-80bb-6d0680e666fd" providerId="AD" clId="Web-{C0B55FD2-FF10-46CA-A3EC-1D4CD90726BE}" dt="2025-01-22T20:15:09.471" v="1" actId="20577"/>
        <pc:sldMkLst>
          <pc:docMk/>
          <pc:sldMk cId="595900261" sldId="259"/>
        </pc:sldMkLst>
        <pc:spChg chg="mod">
          <ac:chgData name="Erin Eggert" userId="S::erin.eggert@wihealthyaging.org::d2453a91-c5ae-490a-80bb-6d0680e666fd" providerId="AD" clId="Web-{C0B55FD2-FF10-46CA-A3EC-1D4CD90726BE}" dt="2025-01-22T20:15:09.471" v="1" actId="20577"/>
          <ac:spMkLst>
            <pc:docMk/>
            <pc:sldMk cId="595900261" sldId="259"/>
            <ac:spMk id="3" creationId="{4ACBD7B5-2858-B439-BEFB-FCF59A520CF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D4889C85-4337-41F1-8F88-28DE75BE2E89}" type="datetimeFigureOut">
              <a:rPr lang="en-US" smtClean="0"/>
              <a:t>1/28/2025</a:t>
            </a:fld>
            <a:endParaRPr lang="en-US"/>
          </a:p>
        </p:txBody>
      </p:sp>
      <p:sp>
        <p:nvSpPr>
          <p:cNvPr id="4" name="Slide Image Placeholder 3"/>
          <p:cNvSpPr>
            <a:spLocks noGrp="1" noRot="1" noChangeAspect="1"/>
          </p:cNvSpPr>
          <p:nvPr>
            <p:ph type="sldImg" idx="2"/>
          </p:nvPr>
        </p:nvSpPr>
        <p:spPr>
          <a:xfrm>
            <a:off x="2836863" y="857250"/>
            <a:ext cx="3470275"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8024FEDA-392C-4F7E-82DA-2BD0F0911726}" type="slidenum">
              <a:rPr lang="en-US" smtClean="0"/>
              <a:t>‹#›</a:t>
            </a:fld>
            <a:endParaRPr lang="en-US"/>
          </a:p>
        </p:txBody>
      </p:sp>
    </p:spTree>
    <p:extLst>
      <p:ext uri="{BB962C8B-B14F-4D97-AF65-F5344CB8AC3E}">
        <p14:creationId xmlns:p14="http://schemas.microsoft.com/office/powerpoint/2010/main" val="4148772084"/>
      </p:ext>
    </p:extLst>
  </p:cSld>
  <p:clrMap bg1="lt1" tx1="dk1" bg2="lt2" tx2="dk2" accent1="accent1" accent2="accent2" accent3="accent3" accent4="accent4" accent5="accent5" accent6="accent6" hlink="hlink" folHlink="folHlink"/>
  <p:notesStyle>
    <a:lvl1pPr marL="0" algn="l" defTabSz="653064" rtl="0" eaLnBrk="1" latinLnBrk="0" hangingPunct="1">
      <a:defRPr sz="857" kern="1200">
        <a:solidFill>
          <a:schemeClr val="tx1"/>
        </a:solidFill>
        <a:latin typeface="+mn-lt"/>
        <a:ea typeface="+mn-ea"/>
        <a:cs typeface="+mn-cs"/>
      </a:defRPr>
    </a:lvl1pPr>
    <a:lvl2pPr marL="326532" algn="l" defTabSz="653064" rtl="0" eaLnBrk="1" latinLnBrk="0" hangingPunct="1">
      <a:defRPr sz="857" kern="1200">
        <a:solidFill>
          <a:schemeClr val="tx1"/>
        </a:solidFill>
        <a:latin typeface="+mn-lt"/>
        <a:ea typeface="+mn-ea"/>
        <a:cs typeface="+mn-cs"/>
      </a:defRPr>
    </a:lvl2pPr>
    <a:lvl3pPr marL="653064" algn="l" defTabSz="653064" rtl="0" eaLnBrk="1" latinLnBrk="0" hangingPunct="1">
      <a:defRPr sz="857" kern="1200">
        <a:solidFill>
          <a:schemeClr val="tx1"/>
        </a:solidFill>
        <a:latin typeface="+mn-lt"/>
        <a:ea typeface="+mn-ea"/>
        <a:cs typeface="+mn-cs"/>
      </a:defRPr>
    </a:lvl3pPr>
    <a:lvl4pPr marL="979597" algn="l" defTabSz="653064" rtl="0" eaLnBrk="1" latinLnBrk="0" hangingPunct="1">
      <a:defRPr sz="857" kern="1200">
        <a:solidFill>
          <a:schemeClr val="tx1"/>
        </a:solidFill>
        <a:latin typeface="+mn-lt"/>
        <a:ea typeface="+mn-ea"/>
        <a:cs typeface="+mn-cs"/>
      </a:defRPr>
    </a:lvl4pPr>
    <a:lvl5pPr marL="1306129" algn="l" defTabSz="653064" rtl="0" eaLnBrk="1" latinLnBrk="0" hangingPunct="1">
      <a:defRPr sz="857" kern="1200">
        <a:solidFill>
          <a:schemeClr val="tx1"/>
        </a:solidFill>
        <a:latin typeface="+mn-lt"/>
        <a:ea typeface="+mn-ea"/>
        <a:cs typeface="+mn-cs"/>
      </a:defRPr>
    </a:lvl5pPr>
    <a:lvl6pPr marL="1632661" algn="l" defTabSz="653064" rtl="0" eaLnBrk="1" latinLnBrk="0" hangingPunct="1">
      <a:defRPr sz="857" kern="1200">
        <a:solidFill>
          <a:schemeClr val="tx1"/>
        </a:solidFill>
        <a:latin typeface="+mn-lt"/>
        <a:ea typeface="+mn-ea"/>
        <a:cs typeface="+mn-cs"/>
      </a:defRPr>
    </a:lvl6pPr>
    <a:lvl7pPr marL="1959193" algn="l" defTabSz="653064" rtl="0" eaLnBrk="1" latinLnBrk="0" hangingPunct="1">
      <a:defRPr sz="857" kern="1200">
        <a:solidFill>
          <a:schemeClr val="tx1"/>
        </a:solidFill>
        <a:latin typeface="+mn-lt"/>
        <a:ea typeface="+mn-ea"/>
        <a:cs typeface="+mn-cs"/>
      </a:defRPr>
    </a:lvl7pPr>
    <a:lvl8pPr marL="2285726" algn="l" defTabSz="653064" rtl="0" eaLnBrk="1" latinLnBrk="0" hangingPunct="1">
      <a:defRPr sz="857" kern="1200">
        <a:solidFill>
          <a:schemeClr val="tx1"/>
        </a:solidFill>
        <a:latin typeface="+mn-lt"/>
        <a:ea typeface="+mn-ea"/>
        <a:cs typeface="+mn-cs"/>
      </a:defRPr>
    </a:lvl8pPr>
    <a:lvl9pPr marL="2612258" algn="l" defTabSz="653064" rtl="0" eaLnBrk="1" latinLnBrk="0" hangingPunct="1">
      <a:defRPr sz="85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36863" y="857250"/>
            <a:ext cx="3470275" cy="2314575"/>
          </a:xfrm>
        </p:spPr>
      </p:sp>
      <p:sp>
        <p:nvSpPr>
          <p:cNvPr id="3" name="Notes Placeholder 2"/>
          <p:cNvSpPr>
            <a:spLocks noGrp="1"/>
          </p:cNvSpPr>
          <p:nvPr>
            <p:ph type="body" idx="1"/>
          </p:nvPr>
        </p:nvSpPr>
        <p:spPr/>
        <p:txBody>
          <a:bodyPr/>
          <a:lstStyle/>
          <a:p>
            <a:pPr marL="171450" indent="-171450" algn="l">
              <a:buFont typeface="Arial" panose="020B0604020202020204" pitchFamily="34" charset="0"/>
              <a:buChar char="•"/>
            </a:pPr>
            <a:r>
              <a:rPr lang="en-US" b="0" i="0" dirty="0">
                <a:solidFill>
                  <a:srgbClr val="000000"/>
                </a:solidFill>
                <a:effectLst/>
                <a:latin typeface="roboto" panose="02000000000000000000" pitchFamily="2" charset="0"/>
              </a:rPr>
              <a:t>Effects of the pandemic to physical activity for older adults was more substantial than other age groups. With only 14% meeting the Physical Activity Guidelines for Americans prior to the pandemic, it is especially critical to engage older adults in physical activity to help improve their health and prolong their life and independence. Learn about the consequences of the pandemic and several evidence-based physical activity programs for older adults of varying abilities designed to decrease sedentary behavior and improve physical activity levels.</a:t>
            </a:r>
          </a:p>
        </p:txBody>
      </p:sp>
      <p:sp>
        <p:nvSpPr>
          <p:cNvPr id="4" name="Slide Number Placeholder 3"/>
          <p:cNvSpPr>
            <a:spLocks noGrp="1"/>
          </p:cNvSpPr>
          <p:nvPr>
            <p:ph type="sldNum" sz="quarter" idx="5"/>
          </p:nvPr>
        </p:nvSpPr>
        <p:spPr/>
        <p:txBody>
          <a:bodyPr/>
          <a:lstStyle/>
          <a:p>
            <a:fld id="{8024FEDA-392C-4F7E-82DA-2BD0F0911726}" type="slidenum">
              <a:rPr lang="en-US" smtClean="0"/>
              <a:t>2</a:t>
            </a:fld>
            <a:endParaRPr lang="en-US"/>
          </a:p>
        </p:txBody>
      </p:sp>
    </p:spTree>
    <p:extLst>
      <p:ext uri="{BB962C8B-B14F-4D97-AF65-F5344CB8AC3E}">
        <p14:creationId xmlns:p14="http://schemas.microsoft.com/office/powerpoint/2010/main" val="2709953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1"/>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C93D625-CAF6-4430-BC71-E446CC228AAE}"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513445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93D625-CAF6-4430-BC71-E446CC228AAE}"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078388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4557179" y="4216400"/>
            <a:ext cx="35553014" cy="8988044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898132" y="4216400"/>
            <a:ext cx="106110407" cy="8988044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93D625-CAF6-4430-BC71-E446CC228AAE}"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3247015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93D625-CAF6-4430-BC71-E446CC228AAE}"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4785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93D625-CAF6-4430-BC71-E446CC228AAE}"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1527278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898132" y="24577040"/>
            <a:ext cx="70831710" cy="69519801"/>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9278482" y="24577040"/>
            <a:ext cx="70831710" cy="69519801"/>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C93D625-CAF6-4430-BC71-E446CC228AAE}"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3534212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841"/>
            <a:ext cx="29626560"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0" y="4912361"/>
            <a:ext cx="14544677" cy="2047239"/>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1645920" y="6959600"/>
            <a:ext cx="14544677" cy="12644121"/>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4912361"/>
            <a:ext cx="14550390" cy="2047239"/>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16722092" y="6959600"/>
            <a:ext cx="14550390" cy="12644121"/>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93D625-CAF6-4430-BC71-E446CC228AAE}" type="datetimeFigureOut">
              <a:rPr lang="en-US" smtClean="0"/>
              <a:t>1/28/2025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301600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C93D625-CAF6-4430-BC71-E446CC228AAE}" type="datetimeFigureOut">
              <a:rPr lang="en-US" smtClean="0"/>
              <a:t>1/28/2025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418142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93D625-CAF6-4430-BC71-E446CC228AAE}" type="datetimeFigureOut">
              <a:rPr lang="en-US" smtClean="0"/>
              <a:t>1/28/2025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51154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2870180" y="873762"/>
            <a:ext cx="18402300" cy="18729961"/>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5C93D625-CAF6-4430-BC71-E446CC228AAE}"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4021371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1"/>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6452237" y="1960880"/>
            <a:ext cx="19751040" cy="1316736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6452237" y="17175481"/>
            <a:ext cx="19751040" cy="2575559"/>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5C93D625-CAF6-4430-BC71-E446CC228AAE}"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7FBB0-B76F-4170-A854-00EE3FC0A45D}" type="slidenum">
              <a:rPr lang="en-US" smtClean="0"/>
              <a:t>‹#›</a:t>
            </a:fld>
            <a:endParaRPr lang="en-US"/>
          </a:p>
        </p:txBody>
      </p:sp>
    </p:spTree>
    <p:extLst>
      <p:ext uri="{BB962C8B-B14F-4D97-AF65-F5344CB8AC3E}">
        <p14:creationId xmlns:p14="http://schemas.microsoft.com/office/powerpoint/2010/main" val="2661981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1"/>
            <a:ext cx="29626560" cy="36576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1"/>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1"/>
            <a:ext cx="7680960" cy="11684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5C93D625-CAF6-4430-BC71-E446CC228AAE}" type="datetimeFigureOut">
              <a:rPr lang="en-US" smtClean="0"/>
              <a:t>1/28/2025</a:t>
            </a:fld>
            <a:endParaRPr lang="en-US"/>
          </a:p>
        </p:txBody>
      </p:sp>
      <p:sp>
        <p:nvSpPr>
          <p:cNvPr id="5" name="Footer Placeholder 4"/>
          <p:cNvSpPr>
            <a:spLocks noGrp="1"/>
          </p:cNvSpPr>
          <p:nvPr>
            <p:ph type="ftr" sz="quarter" idx="3"/>
          </p:nvPr>
        </p:nvSpPr>
        <p:spPr>
          <a:xfrm>
            <a:off x="11247120" y="20340321"/>
            <a:ext cx="10424160" cy="11684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1"/>
            <a:ext cx="7680960" cy="11684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2DE7FBB0-B76F-4170-A854-00EE3FC0A45D}" type="slidenum">
              <a:rPr lang="en-US" smtClean="0"/>
              <a:t>‹#›</a:t>
            </a:fld>
            <a:endParaRPr lang="en-US"/>
          </a:p>
        </p:txBody>
      </p:sp>
    </p:spTree>
    <p:extLst>
      <p:ext uri="{BB962C8B-B14F-4D97-AF65-F5344CB8AC3E}">
        <p14:creationId xmlns:p14="http://schemas.microsoft.com/office/powerpoint/2010/main" val="10569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taples.com/services/printing/posters/" TargetMode="External"/><Relationship Id="rId2" Type="http://schemas.openxmlformats.org/officeDocument/2006/relationships/hyperlink" Target="https://www.officedepot.com/vendor/vendorRouter.do?id=818654&amp;configurableItemType=CPD#/size" TargetMode="External"/><Relationship Id="rId1" Type="http://schemas.openxmlformats.org/officeDocument/2006/relationships/slideLayout" Target="../slideLayouts/slideLayout2.xml"/><Relationship Id="rId4" Type="http://schemas.openxmlformats.org/officeDocument/2006/relationships/hyperlink" Target="mailto:erin.eggert@wihealthyagign.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A095D-BEAC-9A47-E98B-EAD903F8304F}"/>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4ACBD7B5-2858-B439-BEFB-FCF59A520CFB}"/>
              </a:ext>
            </a:extLst>
          </p:cNvPr>
          <p:cNvSpPr>
            <a:spLocks noGrp="1"/>
          </p:cNvSpPr>
          <p:nvPr>
            <p:ph idx="1"/>
          </p:nvPr>
        </p:nvSpPr>
        <p:spPr/>
        <p:txBody>
          <a:bodyPr vert="horz" lIns="438912" tIns="219456" rIns="438912" bIns="219456" rtlCol="0" anchor="t">
            <a:normAutofit fontScale="62500" lnSpcReduction="20000"/>
          </a:bodyPr>
          <a:lstStyle/>
          <a:p>
            <a:r>
              <a:rPr lang="en-US" dirty="0"/>
              <a:t>Use the template on the next slide to fill in to highlight your program/imitative/project. Edit the template however you see fit to best work for you! Add in pictures or other graphics! And if your organization has your own poster template – feel free to use that! </a:t>
            </a:r>
          </a:p>
          <a:p>
            <a:r>
              <a:rPr lang="en-US" dirty="0"/>
              <a:t>You may adjust the text size – but don’t make the box text less than 32 point (except references). </a:t>
            </a:r>
          </a:p>
          <a:p>
            <a:r>
              <a:rPr lang="en-US" dirty="0"/>
              <a:t>Delete the instruction slide before printing the poster at an office supply store </a:t>
            </a:r>
            <a:r>
              <a:rPr lang="en-US"/>
              <a:t>at size (24in x 36in) </a:t>
            </a:r>
            <a:r>
              <a:rPr lang="en-US" sz="9600" dirty="0">
                <a:latin typeface="Segoe UI"/>
                <a:cs typeface="Segoe UI"/>
              </a:rPr>
              <a:t>(such as </a:t>
            </a:r>
            <a:r>
              <a:rPr lang="en-US" sz="9600" b="1" dirty="0">
                <a:latin typeface="Segoe UI"/>
                <a:cs typeface="Segoe UI"/>
                <a:hlinkClick r:id="rId2"/>
              </a:rPr>
              <a:t>Office Depot</a:t>
            </a:r>
            <a:r>
              <a:rPr lang="en-US" sz="9600" dirty="0">
                <a:latin typeface="Segoe UI"/>
                <a:cs typeface="Segoe UI"/>
              </a:rPr>
              <a:t> or </a:t>
            </a:r>
            <a:r>
              <a:rPr lang="en-US" sz="9600" b="1" dirty="0">
                <a:latin typeface="Segoe UI"/>
                <a:cs typeface="Segoe UI"/>
                <a:hlinkClick r:id="rId3"/>
              </a:rPr>
              <a:t>Staples</a:t>
            </a:r>
            <a:r>
              <a:rPr lang="en-US" sz="9600" dirty="0">
                <a:latin typeface="Segoe UI"/>
                <a:cs typeface="Segoe UI"/>
              </a:rPr>
              <a:t>)</a:t>
            </a:r>
          </a:p>
          <a:p>
            <a:r>
              <a:rPr lang="en-US" dirty="0"/>
              <a:t>Questions? Contact </a:t>
            </a:r>
            <a:r>
              <a:rPr lang="en-US" dirty="0">
                <a:hlinkClick r:id="rId4"/>
              </a:rPr>
              <a:t>erin.eggert@wihealthyagign.org</a:t>
            </a:r>
            <a:r>
              <a:rPr lang="en-US" dirty="0"/>
              <a:t> </a:t>
            </a:r>
          </a:p>
        </p:txBody>
      </p:sp>
    </p:spTree>
    <p:extLst>
      <p:ext uri="{BB962C8B-B14F-4D97-AF65-F5344CB8AC3E}">
        <p14:creationId xmlns:p14="http://schemas.microsoft.com/office/powerpoint/2010/main" val="595900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CF49F-53EB-DC4A-D437-91F436497F1D}"/>
              </a:ext>
            </a:extLst>
          </p:cNvPr>
          <p:cNvSpPr>
            <a:spLocks noGrp="1"/>
          </p:cNvSpPr>
          <p:nvPr>
            <p:ph type="title"/>
          </p:nvPr>
        </p:nvSpPr>
        <p:spPr>
          <a:xfrm>
            <a:off x="0" y="-71719"/>
            <a:ext cx="32918400" cy="5212403"/>
          </a:xfrm>
          <a:gradFill flip="none" rotWithShape="1">
            <a:gsLst>
              <a:gs pos="0">
                <a:schemeClr val="accent3">
                  <a:lumMod val="0"/>
                  <a:lumOff val="100000"/>
                </a:schemeClr>
              </a:gs>
              <a:gs pos="35000">
                <a:schemeClr val="accent3">
                  <a:lumMod val="0"/>
                  <a:lumOff val="100000"/>
                </a:schemeClr>
              </a:gs>
              <a:gs pos="100000">
                <a:srgbClr val="48CFAE"/>
              </a:gs>
            </a:gsLst>
            <a:path path="circle">
              <a:fillToRect l="100000" t="100000"/>
            </a:path>
            <a:tileRect r="-100000" b="-100000"/>
          </a:gradFill>
        </p:spPr>
        <p:txBody>
          <a:bodyPr>
            <a:normAutofit/>
          </a:bodyPr>
          <a:lstStyle/>
          <a:p>
            <a:pPr algn="l"/>
            <a:r>
              <a:rPr lang="en-US" sz="11000" dirty="0">
                <a:latin typeface="Leelawadee" panose="020B0502040204020203" pitchFamily="34" charset="-34"/>
                <a:cs typeface="Leelawadee" panose="020B0502040204020203" pitchFamily="34" charset="-34"/>
              </a:rPr>
              <a:t>Poster Title </a:t>
            </a:r>
            <a:br>
              <a:rPr lang="en-US" sz="11000" dirty="0">
                <a:latin typeface="Leelawadee" panose="020B0502040204020203" pitchFamily="34" charset="-34"/>
                <a:cs typeface="Leelawadee" panose="020B0502040204020203" pitchFamily="34" charset="-34"/>
              </a:rPr>
            </a:br>
            <a:r>
              <a:rPr lang="en-US" sz="6600" dirty="0">
                <a:latin typeface="Leelawadee" panose="020B0502040204020203" pitchFamily="34" charset="-34"/>
                <a:cs typeface="Leelawadee" panose="020B0502040204020203" pitchFamily="34" charset="-34"/>
              </a:rPr>
              <a:t>[Presenter Name(s) &amp; credentials]</a:t>
            </a:r>
            <a:br>
              <a:rPr lang="en-US" sz="6600" dirty="0">
                <a:latin typeface="Leelawadee" panose="020B0502040204020203" pitchFamily="34" charset="-34"/>
                <a:cs typeface="Leelawadee" panose="020B0502040204020203" pitchFamily="34" charset="-34"/>
              </a:rPr>
            </a:br>
            <a:r>
              <a:rPr lang="en-US" sz="6600" dirty="0">
                <a:latin typeface="Leelawadee" panose="020B0502040204020203" pitchFamily="34" charset="-34"/>
                <a:cs typeface="Leelawadee" panose="020B0502040204020203" pitchFamily="34" charset="-34"/>
              </a:rPr>
              <a:t>[Organization]</a:t>
            </a:r>
            <a:br>
              <a:rPr lang="en-US" sz="6600" dirty="0">
                <a:latin typeface="Leelawadee" panose="020B0502040204020203" pitchFamily="34" charset="-34"/>
                <a:cs typeface="Leelawadee" panose="020B0502040204020203" pitchFamily="34" charset="-34"/>
              </a:rPr>
            </a:br>
            <a:r>
              <a:rPr lang="en-US" sz="6600" dirty="0">
                <a:latin typeface="Leelawadee" panose="020B0502040204020203" pitchFamily="34" charset="-34"/>
                <a:cs typeface="Leelawadee" panose="020B0502040204020203" pitchFamily="34" charset="-34"/>
              </a:rPr>
              <a:t>[Contact Email(s)]</a:t>
            </a:r>
          </a:p>
        </p:txBody>
      </p:sp>
      <p:sp>
        <p:nvSpPr>
          <p:cNvPr id="8" name="TextBox 7">
            <a:extLst>
              <a:ext uri="{FF2B5EF4-FFF2-40B4-BE49-F238E27FC236}">
                <a16:creationId xmlns:a16="http://schemas.microsoft.com/office/drawing/2014/main" id="{F5DC2132-3434-012A-7C21-382B867469C8}"/>
              </a:ext>
            </a:extLst>
          </p:cNvPr>
          <p:cNvSpPr txBox="1"/>
          <p:nvPr/>
        </p:nvSpPr>
        <p:spPr>
          <a:xfrm>
            <a:off x="500967" y="5457991"/>
            <a:ext cx="10363533" cy="1323438"/>
          </a:xfrm>
          <a:prstGeom prst="rect">
            <a:avLst/>
          </a:prstGeom>
          <a:solidFill>
            <a:srgbClr val="FE6C72"/>
          </a:solidFill>
          <a:ln>
            <a:noFill/>
          </a:ln>
        </p:spPr>
        <p:txBody>
          <a:bodyPr wrap="square" rtlCol="0">
            <a:spAutoFit/>
          </a:bodyPr>
          <a:lstStyle/>
          <a:p>
            <a:r>
              <a:rPr lang="en-US" sz="8000" dirty="0">
                <a:latin typeface="Leelawadee" panose="020B0502040204020203" pitchFamily="34" charset="-34"/>
                <a:cs typeface="Leelawadee" panose="020B0502040204020203" pitchFamily="34" charset="-34"/>
              </a:rPr>
              <a:t>Background</a:t>
            </a:r>
          </a:p>
        </p:txBody>
      </p:sp>
      <p:sp>
        <p:nvSpPr>
          <p:cNvPr id="11" name="Rectangle 10">
            <a:extLst>
              <a:ext uri="{FF2B5EF4-FFF2-40B4-BE49-F238E27FC236}">
                <a16:creationId xmlns:a16="http://schemas.microsoft.com/office/drawing/2014/main" id="{587186E9-B155-B5AE-A7E0-CE0C65D97BAA}"/>
              </a:ext>
            </a:extLst>
          </p:cNvPr>
          <p:cNvSpPr/>
          <p:nvPr/>
        </p:nvSpPr>
        <p:spPr>
          <a:xfrm>
            <a:off x="462866" y="6781430"/>
            <a:ext cx="10357533" cy="55069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3200" dirty="0">
                <a:solidFill>
                  <a:schemeClr val="tx1"/>
                </a:solidFill>
                <a:latin typeface="Arial" panose="020B0604020202020204" pitchFamily="34" charset="0"/>
                <a:cs typeface="Arial" panose="020B0604020202020204" pitchFamily="34" charset="0"/>
              </a:rPr>
              <a:t>Here describe any background information on why you decided to do your program/project/initiative or the “why” to it. </a:t>
            </a: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ctr"/>
            <a:endParaRPr lang="en-US" sz="3200" dirty="0">
              <a:solidFill>
                <a:schemeClr val="tx1"/>
              </a:solidFill>
              <a:latin typeface="Arial" panose="020B0604020202020204" pitchFamily="34" charset="0"/>
              <a:cs typeface="Arial" panose="020B0604020202020204" pitchFamily="34" charset="0"/>
            </a:endParaRPr>
          </a:p>
          <a:p>
            <a:pPr algn="ctr"/>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a:p>
            <a:pPr algn="just"/>
            <a:endParaRPr lang="en-US" sz="3200" dirty="0">
              <a:solidFill>
                <a:schemeClr val="tx1"/>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7FF90B81-30B1-D9BD-DF3B-CD2429BFB35E}"/>
              </a:ext>
            </a:extLst>
          </p:cNvPr>
          <p:cNvSpPr txBox="1"/>
          <p:nvPr/>
        </p:nvSpPr>
        <p:spPr>
          <a:xfrm>
            <a:off x="22096681" y="5454890"/>
            <a:ext cx="10363532" cy="1323439"/>
          </a:xfrm>
          <a:prstGeom prst="rect">
            <a:avLst/>
          </a:prstGeom>
          <a:solidFill>
            <a:srgbClr val="FE6C72"/>
          </a:solidFill>
          <a:ln>
            <a:noFill/>
          </a:ln>
        </p:spPr>
        <p:txBody>
          <a:bodyPr wrap="square" rtlCol="0">
            <a:spAutoFit/>
          </a:bodyPr>
          <a:lstStyle/>
          <a:p>
            <a:r>
              <a:rPr lang="en-US" sz="8000" dirty="0">
                <a:latin typeface="Leelawadee" panose="020B0502040204020203" pitchFamily="34" charset="-34"/>
                <a:cs typeface="Leelawadee" panose="020B0502040204020203" pitchFamily="34" charset="-34"/>
              </a:rPr>
              <a:t>Conclusions</a:t>
            </a:r>
          </a:p>
        </p:txBody>
      </p:sp>
      <p:sp>
        <p:nvSpPr>
          <p:cNvPr id="17" name="TextBox 16">
            <a:extLst>
              <a:ext uri="{FF2B5EF4-FFF2-40B4-BE49-F238E27FC236}">
                <a16:creationId xmlns:a16="http://schemas.microsoft.com/office/drawing/2014/main" id="{4564257B-BD63-4D08-A893-5D166931AE8F}"/>
              </a:ext>
            </a:extLst>
          </p:cNvPr>
          <p:cNvSpPr txBox="1"/>
          <p:nvPr/>
        </p:nvSpPr>
        <p:spPr>
          <a:xfrm>
            <a:off x="22091010" y="13137988"/>
            <a:ext cx="10369531" cy="1323439"/>
          </a:xfrm>
          <a:prstGeom prst="rect">
            <a:avLst/>
          </a:prstGeom>
          <a:solidFill>
            <a:srgbClr val="FE6C72"/>
          </a:solidFill>
          <a:ln>
            <a:noFill/>
          </a:ln>
        </p:spPr>
        <p:txBody>
          <a:bodyPr wrap="square" rtlCol="0">
            <a:spAutoFit/>
          </a:bodyPr>
          <a:lstStyle/>
          <a:p>
            <a:r>
              <a:rPr lang="en-US" sz="8000" dirty="0">
                <a:latin typeface="Leelawadee" panose="020B0502040204020203" pitchFamily="34" charset="-34"/>
                <a:cs typeface="Leelawadee" panose="020B0502040204020203" pitchFamily="34" charset="-34"/>
              </a:rPr>
              <a:t>References</a:t>
            </a:r>
          </a:p>
        </p:txBody>
      </p:sp>
      <p:sp>
        <p:nvSpPr>
          <p:cNvPr id="16" name="Rectangle 15">
            <a:extLst>
              <a:ext uri="{FF2B5EF4-FFF2-40B4-BE49-F238E27FC236}">
                <a16:creationId xmlns:a16="http://schemas.microsoft.com/office/drawing/2014/main" id="{216AE4AD-41D9-F212-4969-CF89480962E3}"/>
              </a:ext>
            </a:extLst>
          </p:cNvPr>
          <p:cNvSpPr/>
          <p:nvPr/>
        </p:nvSpPr>
        <p:spPr>
          <a:xfrm>
            <a:off x="22091009" y="14549846"/>
            <a:ext cx="10363533" cy="5633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514350" indent="-514350">
              <a:buAutoNum type="arabicPeriod"/>
            </a:pPr>
            <a:r>
              <a:rPr lang="en-US" sz="2000" dirty="0">
                <a:solidFill>
                  <a:srgbClr val="000000"/>
                </a:solidFill>
              </a:rPr>
              <a:t>Typically used for the background info if stats are presented – include any references here. If  you don’t have any citations, you can remove this section. </a:t>
            </a:r>
          </a:p>
        </p:txBody>
      </p:sp>
      <p:grpSp>
        <p:nvGrpSpPr>
          <p:cNvPr id="44" name="Group 43">
            <a:extLst>
              <a:ext uri="{FF2B5EF4-FFF2-40B4-BE49-F238E27FC236}">
                <a16:creationId xmlns:a16="http://schemas.microsoft.com/office/drawing/2014/main" id="{85262FFB-ADEB-B666-D41A-03970FBA0DD7}"/>
              </a:ext>
            </a:extLst>
          </p:cNvPr>
          <p:cNvGrpSpPr/>
          <p:nvPr/>
        </p:nvGrpSpPr>
        <p:grpSpPr>
          <a:xfrm>
            <a:off x="11271435" y="5454890"/>
            <a:ext cx="10375530" cy="10136809"/>
            <a:chOff x="29423226" y="12504632"/>
            <a:chExt cx="13870400" cy="10136809"/>
          </a:xfrm>
        </p:grpSpPr>
        <p:sp>
          <p:nvSpPr>
            <p:cNvPr id="19" name="TextBox 18">
              <a:extLst>
                <a:ext uri="{FF2B5EF4-FFF2-40B4-BE49-F238E27FC236}">
                  <a16:creationId xmlns:a16="http://schemas.microsoft.com/office/drawing/2014/main" id="{EB3282CC-E94B-7BD1-FCA9-7C168318096E}"/>
                </a:ext>
              </a:extLst>
            </p:cNvPr>
            <p:cNvSpPr txBox="1"/>
            <p:nvPr/>
          </p:nvSpPr>
          <p:spPr>
            <a:xfrm>
              <a:off x="29431245" y="12504632"/>
              <a:ext cx="13862381" cy="1323439"/>
            </a:xfrm>
            <a:prstGeom prst="rect">
              <a:avLst/>
            </a:prstGeom>
            <a:solidFill>
              <a:srgbClr val="FE6C72"/>
            </a:solidFill>
            <a:ln>
              <a:noFill/>
            </a:ln>
          </p:spPr>
          <p:txBody>
            <a:bodyPr wrap="square" rtlCol="0">
              <a:spAutoFit/>
            </a:bodyPr>
            <a:lstStyle/>
            <a:p>
              <a:r>
                <a:rPr lang="en-US" sz="8000" dirty="0">
                  <a:latin typeface="Leelawadee" panose="020B0502040204020203" pitchFamily="34" charset="-34"/>
                  <a:cs typeface="Leelawadee" panose="020B0502040204020203" pitchFamily="34" charset="-34"/>
                </a:rPr>
                <a:t>Results</a:t>
              </a:r>
            </a:p>
          </p:txBody>
        </p:sp>
        <p:sp>
          <p:nvSpPr>
            <p:cNvPr id="18" name="Rectangle 17">
              <a:extLst>
                <a:ext uri="{FF2B5EF4-FFF2-40B4-BE49-F238E27FC236}">
                  <a16:creationId xmlns:a16="http://schemas.microsoft.com/office/drawing/2014/main" id="{F6CA714F-DA76-834C-5A55-4C2EDFABD1F5}"/>
                </a:ext>
              </a:extLst>
            </p:cNvPr>
            <p:cNvSpPr/>
            <p:nvPr/>
          </p:nvSpPr>
          <p:spPr>
            <a:xfrm>
              <a:off x="29423226" y="13828072"/>
              <a:ext cx="13862382" cy="88133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3200" dirty="0">
                  <a:solidFill>
                    <a:schemeClr val="tx1"/>
                  </a:solidFill>
                  <a:latin typeface="Arial" panose="020B0604020202020204" pitchFamily="34" charset="0"/>
                  <a:cs typeface="Arial" panose="020B0604020202020204" pitchFamily="34" charset="0"/>
                </a:rPr>
                <a:t>What was the outcome of your project? What benefits do you see? </a:t>
              </a:r>
            </a:p>
            <a:p>
              <a:pPr algn="just"/>
              <a:endParaRPr lang="en-US" sz="3200" dirty="0">
                <a:solidFill>
                  <a:schemeClr val="tx1"/>
                </a:solidFill>
                <a:latin typeface="Arial" panose="020B0604020202020204" pitchFamily="34" charset="0"/>
                <a:cs typeface="Arial" panose="020B0604020202020204" pitchFamily="34" charset="0"/>
              </a:endParaRPr>
            </a:p>
          </p:txBody>
        </p:sp>
      </p:grpSp>
      <p:sp>
        <p:nvSpPr>
          <p:cNvPr id="32" name="TextBox 31">
            <a:extLst>
              <a:ext uri="{FF2B5EF4-FFF2-40B4-BE49-F238E27FC236}">
                <a16:creationId xmlns:a16="http://schemas.microsoft.com/office/drawing/2014/main" id="{14DB2689-1F27-7E75-0E58-3DCE15E107BB}"/>
              </a:ext>
            </a:extLst>
          </p:cNvPr>
          <p:cNvSpPr txBox="1"/>
          <p:nvPr/>
        </p:nvSpPr>
        <p:spPr>
          <a:xfrm>
            <a:off x="489630" y="12424114"/>
            <a:ext cx="10301283" cy="1323439"/>
          </a:xfrm>
          <a:prstGeom prst="rect">
            <a:avLst/>
          </a:prstGeom>
          <a:solidFill>
            <a:srgbClr val="FE6C72"/>
          </a:solidFill>
          <a:ln>
            <a:noFill/>
          </a:ln>
        </p:spPr>
        <p:txBody>
          <a:bodyPr wrap="square" rtlCol="0">
            <a:spAutoFit/>
          </a:bodyPr>
          <a:lstStyle/>
          <a:p>
            <a:r>
              <a:rPr lang="en-US" sz="8000" dirty="0">
                <a:latin typeface="Leelawadee" panose="020B0502040204020203" pitchFamily="34" charset="-34"/>
                <a:cs typeface="Leelawadee" panose="020B0502040204020203" pitchFamily="34" charset="-34"/>
              </a:rPr>
              <a:t>Methods</a:t>
            </a:r>
          </a:p>
        </p:txBody>
      </p:sp>
      <p:sp>
        <p:nvSpPr>
          <p:cNvPr id="33" name="Rectangle 32">
            <a:extLst>
              <a:ext uri="{FF2B5EF4-FFF2-40B4-BE49-F238E27FC236}">
                <a16:creationId xmlns:a16="http://schemas.microsoft.com/office/drawing/2014/main" id="{C44DC296-CC97-0054-48DC-808FE3D007A1}"/>
              </a:ext>
            </a:extLst>
          </p:cNvPr>
          <p:cNvSpPr/>
          <p:nvPr/>
        </p:nvSpPr>
        <p:spPr>
          <a:xfrm>
            <a:off x="489630" y="13839884"/>
            <a:ext cx="10301283" cy="6445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3200" dirty="0">
                <a:solidFill>
                  <a:schemeClr val="tx1"/>
                </a:solidFill>
                <a:latin typeface="Arial" panose="020B0604020202020204" pitchFamily="34" charset="0"/>
                <a:cs typeface="Arial" panose="020B0604020202020204" pitchFamily="34" charset="0"/>
              </a:rPr>
              <a:t>Describe the different steps you took to implement your program/project/initiative. If this isn’t enough space – feel free to rearrange the slide and/or add a (Methods – </a:t>
            </a:r>
            <a:r>
              <a:rPr lang="en-US" sz="3200" dirty="0" err="1">
                <a:solidFill>
                  <a:schemeClr val="tx1"/>
                </a:solidFill>
                <a:latin typeface="Arial" panose="020B0604020202020204" pitchFamily="34" charset="0"/>
                <a:cs typeface="Arial" panose="020B0604020202020204" pitchFamily="34" charset="0"/>
              </a:rPr>
              <a:t>cont</a:t>
            </a:r>
            <a:r>
              <a:rPr lang="en-US" sz="3200" dirty="0">
                <a:solidFill>
                  <a:schemeClr val="tx1"/>
                </a:solidFill>
                <a:latin typeface="Arial" panose="020B0604020202020204" pitchFamily="34" charset="0"/>
                <a:cs typeface="Arial" panose="020B0604020202020204" pitchFamily="34" charset="0"/>
              </a:rPr>
              <a:t>) section in the next column. </a:t>
            </a:r>
          </a:p>
        </p:txBody>
      </p:sp>
      <p:sp>
        <p:nvSpPr>
          <p:cNvPr id="41" name="Rectangle 40">
            <a:extLst>
              <a:ext uri="{FF2B5EF4-FFF2-40B4-BE49-F238E27FC236}">
                <a16:creationId xmlns:a16="http://schemas.microsoft.com/office/drawing/2014/main" id="{479649FF-02B0-0C02-1F50-73C42441B3F8}"/>
              </a:ext>
            </a:extLst>
          </p:cNvPr>
          <p:cNvSpPr/>
          <p:nvPr/>
        </p:nvSpPr>
        <p:spPr>
          <a:xfrm>
            <a:off x="22113531" y="7045027"/>
            <a:ext cx="10363533" cy="52124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3200" dirty="0">
                <a:solidFill>
                  <a:schemeClr val="tx1"/>
                </a:solidFill>
                <a:latin typeface="Arial" panose="020B0604020202020204" pitchFamily="34" charset="0"/>
                <a:cs typeface="Arial" panose="020B0604020202020204" pitchFamily="34" charset="0"/>
              </a:rPr>
              <a:t>What conclusions can be drawn? Or what are your next steps </a:t>
            </a:r>
          </a:p>
          <a:p>
            <a:pPr algn="just"/>
            <a:endParaRPr lang="en-US" sz="3200" dirty="0">
              <a:solidFill>
                <a:schemeClr val="tx1"/>
              </a:solidFill>
              <a:latin typeface="Arial" panose="020B0604020202020204" pitchFamily="34" charset="0"/>
              <a:cs typeface="Arial" panose="020B0604020202020204" pitchFamily="34" charset="0"/>
            </a:endParaRPr>
          </a:p>
          <a:p>
            <a:pPr algn="just"/>
            <a:r>
              <a:rPr lang="en-US" sz="3200" dirty="0">
                <a:solidFill>
                  <a:schemeClr val="tx1"/>
                </a:solidFill>
                <a:latin typeface="Arial" panose="020B0604020202020204" pitchFamily="34" charset="0"/>
                <a:cs typeface="Arial" panose="020B0604020202020204" pitchFamily="34" charset="0"/>
              </a:rPr>
              <a:t>If this section seems duplicate from the results – then remove one of them and replace with a graphic! </a:t>
            </a:r>
          </a:p>
          <a:p>
            <a:pPr algn="just"/>
            <a:endParaRPr lang="en-US" sz="3200" dirty="0">
              <a:solidFill>
                <a:schemeClr val="tx1"/>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CE6FC49-0F0C-9943-32EC-D7D466CD7D5E}"/>
              </a:ext>
            </a:extLst>
          </p:cNvPr>
          <p:cNvSpPr/>
          <p:nvPr/>
        </p:nvSpPr>
        <p:spPr>
          <a:xfrm>
            <a:off x="27023331" y="473235"/>
            <a:ext cx="5562600" cy="3581400"/>
          </a:xfrm>
          <a:prstGeom prst="rect">
            <a:avLst/>
          </a:prstGeom>
          <a:solidFill>
            <a:srgbClr val="FFCB7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rPr>
              <a:t>Add Your Logo Here (&amp; Remove Box)</a:t>
            </a:r>
          </a:p>
        </p:txBody>
      </p:sp>
      <p:sp>
        <p:nvSpPr>
          <p:cNvPr id="5" name="Rectangle 4">
            <a:extLst>
              <a:ext uri="{FF2B5EF4-FFF2-40B4-BE49-F238E27FC236}">
                <a16:creationId xmlns:a16="http://schemas.microsoft.com/office/drawing/2014/main" id="{FB3ABF6E-2192-3355-D5F2-D746698D284D}"/>
              </a:ext>
            </a:extLst>
          </p:cNvPr>
          <p:cNvSpPr/>
          <p:nvPr/>
        </p:nvSpPr>
        <p:spPr>
          <a:xfrm>
            <a:off x="0" y="20254734"/>
            <a:ext cx="32918400" cy="1752600"/>
          </a:xfrm>
          <a:prstGeom prst="rect">
            <a:avLst/>
          </a:prstGeom>
          <a:solidFill>
            <a:srgbClr val="227C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CB77"/>
                </a:solidFill>
              </a:rPr>
              <a:t>2025 Healthy Aging Summit </a:t>
            </a:r>
          </a:p>
        </p:txBody>
      </p:sp>
    </p:spTree>
    <p:extLst>
      <p:ext uri="{BB962C8B-B14F-4D97-AF65-F5344CB8AC3E}">
        <p14:creationId xmlns:p14="http://schemas.microsoft.com/office/powerpoint/2010/main" val="2949914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76524b7-74bf-4061-9bbc-49fa7d72951c" xsi:nil="true"/>
    <lcf76f155ced4ddcb4097134ff3c332f xmlns="175a49e8-8679-4af2-a56c-7c3024112b5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B921B93B8DC544696CD764D9DCA3D8B" ma:contentTypeVersion="14" ma:contentTypeDescription="Create a new document." ma:contentTypeScope="" ma:versionID="2cdfc8966f59179629cb57021c7dbc2e">
  <xsd:schema xmlns:xsd="http://www.w3.org/2001/XMLSchema" xmlns:xs="http://www.w3.org/2001/XMLSchema" xmlns:p="http://schemas.microsoft.com/office/2006/metadata/properties" xmlns:ns2="175a49e8-8679-4af2-a56c-7c3024112b59" xmlns:ns3="b76524b7-74bf-4061-9bbc-49fa7d72951c" targetNamespace="http://schemas.microsoft.com/office/2006/metadata/properties" ma:root="true" ma:fieldsID="8e029d6b8b7fae0158c66da7b9bf9a02" ns2:_="" ns3:_="">
    <xsd:import namespace="175a49e8-8679-4af2-a56c-7c3024112b59"/>
    <xsd:import namespace="b76524b7-74bf-4061-9bbc-49fa7d72951c"/>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bjectDetectorVersions" minOccurs="0"/>
                <xsd:element ref="ns2:MediaServiceLocation" minOccurs="0"/>
                <xsd:element ref="ns2:MediaServiceOCR" minOccurs="0"/>
                <xsd:element ref="ns2:MediaServiceGenerationTime" minOccurs="0"/>
                <xsd:element ref="ns2:MediaServiceEventHashCode"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5a49e8-8679-4af2-a56c-7c3024112b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e0ca4f4-bd4a-4530-8d17-0334718f01b6"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76524b7-74bf-4061-9bbc-49fa7d72951c"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58bfaa1-68b0-4321-8145-30d0d4005d2d}" ma:internalName="TaxCatchAll" ma:showField="CatchAllData" ma:web="b76524b7-74bf-4061-9bbc-49fa7d72951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60B540-1375-4980-84C2-B77100966513}">
  <ds:schemaRefs>
    <ds:schemaRef ds:uri="http://purl.org/dc/terms/"/>
    <ds:schemaRef ds:uri="http://purl.org/dc/elements/1.1/"/>
    <ds:schemaRef ds:uri="http://schemas.microsoft.com/office/2006/documentManagement/types"/>
    <ds:schemaRef ds:uri="175a49e8-8679-4af2-a56c-7c3024112b59"/>
    <ds:schemaRef ds:uri="http://purl.org/dc/dcmitype/"/>
    <ds:schemaRef ds:uri="http://schemas.microsoft.com/office/2006/metadata/properties"/>
    <ds:schemaRef ds:uri="http://schemas.microsoft.com/office/infopath/2007/PartnerControls"/>
    <ds:schemaRef ds:uri="http://schemas.openxmlformats.org/package/2006/metadata/core-properties"/>
    <ds:schemaRef ds:uri="b76524b7-74bf-4061-9bbc-49fa7d72951c"/>
    <ds:schemaRef ds:uri="http://www.w3.org/XML/1998/namespace"/>
  </ds:schemaRefs>
</ds:datastoreItem>
</file>

<file path=customXml/itemProps2.xml><?xml version="1.0" encoding="utf-8"?>
<ds:datastoreItem xmlns:ds="http://schemas.openxmlformats.org/officeDocument/2006/customXml" ds:itemID="{ED545BFE-F4CB-4626-88EF-6D507B4B94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5a49e8-8679-4af2-a56c-7c3024112b59"/>
    <ds:schemaRef ds:uri="b76524b7-74bf-4061-9bbc-49fa7d7295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965B394-09C9-4820-832C-3DDF055A697C}">
  <ds:schemaRefs>
    <ds:schemaRef ds:uri="http://schemas.microsoft.com/sharepoint/v3/contenttype/forms"/>
  </ds:schemaRefs>
</ds:datastoreItem>
</file>

<file path=docMetadata/LabelInfo.xml><?xml version="1.0" encoding="utf-8"?>
<clbl:labelList xmlns:clbl="http://schemas.microsoft.com/office/2020/mipLabelMetadata">
  <clbl:label id="{8e087664-409d-4c4c-a6b4-7aa01020d6ea}" enabled="0" method="" siteId="{8e087664-409d-4c4c-a6b4-7aa01020d6ea}" removed="1"/>
</clbl:labelList>
</file>

<file path=docProps/app.xml><?xml version="1.0" encoding="utf-8"?>
<Properties xmlns="http://schemas.openxmlformats.org/officeDocument/2006/extended-properties" xmlns:vt="http://schemas.openxmlformats.org/officeDocument/2006/docPropsVTypes">
  <TotalTime>8969</TotalTime>
  <Words>386</Words>
  <Application>Microsoft Office PowerPoint</Application>
  <PresentationFormat>Custom</PresentationFormat>
  <Paragraphs>31</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Leelawadee</vt:lpstr>
      <vt:lpstr>roboto</vt:lpstr>
      <vt:lpstr>Segoe UI</vt:lpstr>
      <vt:lpstr>Office Theme</vt:lpstr>
      <vt:lpstr>Instructions</vt:lpstr>
      <vt:lpstr>Poster Title  [Presenter Name(s) &amp; credentials] [Organization] [Contact Email(s)]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Betsy M. Dorsett</dc:creator>
  <cp:lastModifiedBy>Erin Eggert</cp:lastModifiedBy>
  <cp:revision>18</cp:revision>
  <dcterms:created xsi:type="dcterms:W3CDTF">2014-08-15T00:20:10Z</dcterms:created>
  <dcterms:modified xsi:type="dcterms:W3CDTF">2025-01-28T17:11:46Z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0x0101008B921B93B8DC544696CD764D9DCA3D8B</vt:lpwstr>
  </property>
  <property fmtid="{D5CDD505-2E9C-101B-9397-08002B2CF9AE}" pid="3" name="Order">
    <vt:r8>9200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MediaServiceImageTags">
    <vt:lpwstr/>
  </property>
</Properties>
</file>