
<file path=[Content_Types].xml><?xml version="1.0" encoding="utf-8"?>
<Types xmlns="http://schemas.openxmlformats.org/package/2006/content-types">
  <Default Extension="bin" ContentType="application/vnd.ms-office.activeX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activeX/activeX1.xml" ContentType="application/vnd.ms-office.activeX+xml"/>
  <Override PartName="/ppt/activeX/activeX2.xml" ContentType="application/vnd.ms-office.activeX+xml"/>
  <Override PartName="/ppt/notesSlides/notesSlide1.xml" ContentType="application/vnd.openxmlformats-officedocument.presentationml.notesSlide+xml"/>
  <Override PartName="/ppt/activeX/activeX3.xml" ContentType="application/vnd.ms-office.activeX+xml"/>
  <Override PartName="/ppt/activeX/activeX4.xml" ContentType="application/vnd.ms-office.activeX+xml"/>
  <Override PartName="/ppt/notesSlides/notesSlide2.xml" ContentType="application/vnd.openxmlformats-officedocument.presentationml.notesSlide+xml"/>
  <Override PartName="/ppt/activeX/activeX5.xml" ContentType="application/vnd.ms-office.activeX+xml"/>
  <Override PartName="/ppt/activeX/activeX6.xml" ContentType="application/vnd.ms-office.activeX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8"/>
  </p:notesMasterIdLst>
  <p:sldIdLst>
    <p:sldId id="256" r:id="rId5"/>
    <p:sldId id="284" r:id="rId6"/>
    <p:sldId id="258" r:id="rId7"/>
    <p:sldId id="262" r:id="rId8"/>
    <p:sldId id="259" r:id="rId9"/>
    <p:sldId id="286" r:id="rId10"/>
    <p:sldId id="281" r:id="rId11"/>
    <p:sldId id="269" r:id="rId12"/>
    <p:sldId id="277" r:id="rId13"/>
    <p:sldId id="282" r:id="rId14"/>
    <p:sldId id="278" r:id="rId15"/>
    <p:sldId id="287" r:id="rId16"/>
    <p:sldId id="27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4631B58-9642-4CE5-8BC9-C7DB6A82D3EC}">
          <p14:sldIdLst>
            <p14:sldId id="256"/>
            <p14:sldId id="284"/>
            <p14:sldId id="258"/>
            <p14:sldId id="262"/>
            <p14:sldId id="259"/>
            <p14:sldId id="286"/>
            <p14:sldId id="281"/>
            <p14:sldId id="269"/>
            <p14:sldId id="277"/>
            <p14:sldId id="282"/>
            <p14:sldId id="278"/>
            <p14:sldId id="287"/>
            <p14:sldId id="27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rin Eggert" initials="EE" lastIdx="3" clrIdx="0">
    <p:extLst>
      <p:ext uri="{19B8F6BF-5375-455C-9EA6-DF929625EA0E}">
        <p15:presenceInfo xmlns:p15="http://schemas.microsoft.com/office/powerpoint/2012/main" userId="S::Erin.Eggert@wihealthyaging.org::d61903b9-a145-41e3-bb4e-8cf8e375a5b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3F34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5172C6-4F4B-4361-B602-93A55441184F}" v="8" dt="2023-08-02T12:59:22.448"/>
    <p1510:client id="{B87B05B2-96C1-1565-2BC8-9B73A0608979}" v="4" dt="2023-11-21T20:01:36.1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64" autoAdjust="0"/>
    <p:restoredTop sz="88302" autoAdjust="0"/>
  </p:normalViewPr>
  <p:slideViewPr>
    <p:cSldViewPr snapToGrid="0">
      <p:cViewPr varScale="1">
        <p:scale>
          <a:sx n="51" d="100"/>
          <a:sy n="51" d="100"/>
        </p:scale>
        <p:origin x="100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_rels/activeX3.xml.rels><?xml version="1.0" encoding="UTF-8" standalone="yes"?>
<Relationships xmlns="http://schemas.openxmlformats.org/package/2006/relationships"><Relationship Id="rId1" Type="http://schemas.microsoft.com/office/2006/relationships/activeXControlBinary" Target="activeX3.bin"/></Relationships>
</file>

<file path=ppt/activeX/_rels/activeX4.xml.rels><?xml version="1.0" encoding="UTF-8" standalone="yes"?>
<Relationships xmlns="http://schemas.openxmlformats.org/package/2006/relationships"><Relationship Id="rId1" Type="http://schemas.microsoft.com/office/2006/relationships/activeXControlBinary" Target="activeX4.bin"/></Relationships>
</file>

<file path=ppt/activeX/_rels/activeX5.xml.rels><?xml version="1.0" encoding="UTF-8" standalone="yes"?>
<Relationships xmlns="http://schemas.openxmlformats.org/package/2006/relationships"><Relationship Id="rId1" Type="http://schemas.microsoft.com/office/2006/relationships/activeXControlBinary" Target="activeX5.bin"/></Relationships>
</file>

<file path=ppt/activeX/_rels/activeX6.xml.rels><?xml version="1.0" encoding="UTF-8" standalone="yes"?>
<Relationships xmlns="http://schemas.openxmlformats.org/package/2006/relationships"><Relationship Id="rId1" Type="http://schemas.microsoft.com/office/2006/relationships/activeXControlBinary" Target="activeX6.bin"/></Relationships>
</file>

<file path=ppt/activeX/activeX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3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4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5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6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404709-BB5D-4D20-A7D2-39DB025D41AE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1D0ACE-81C8-450F-ACAD-B1F96B702F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528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are two text boxes here that both work in presentation mode. Facilitator should type on the slide. Press </a:t>
            </a:r>
            <a:r>
              <a:rPr lang="en-US" dirty="0" err="1"/>
              <a:t>shift+Enter</a:t>
            </a:r>
            <a:r>
              <a:rPr lang="en-US" dirty="0"/>
              <a:t> to move to the next line.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1D0ACE-81C8-450F-ACAD-B1F96B702FD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935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are two text boxes here that both work in presentation mode. Facilitator should type on the slide. Press </a:t>
            </a:r>
            <a:r>
              <a:rPr lang="en-US" dirty="0" err="1"/>
              <a:t>shift+Enter</a:t>
            </a:r>
            <a:r>
              <a:rPr lang="en-US" dirty="0"/>
              <a:t> to move to the next line.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1D0ACE-81C8-450F-ACAD-B1F96B702FD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9358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are two text boxes here that both work in presentation mode. Facilitator should type on the slide. Press </a:t>
            </a:r>
            <a:r>
              <a:rPr lang="en-US" dirty="0" err="1"/>
              <a:t>shift+Enter</a:t>
            </a:r>
            <a:r>
              <a:rPr lang="en-US" dirty="0"/>
              <a:t> to move to the next line.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1D0ACE-81C8-450F-ACAD-B1F96B702FD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6821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1D0ACE-81C8-450F-ACAD-B1F96B702FD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29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F68C2-62BA-4E05-B767-75DF962E5D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rgbClr val="013F3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3B3CD3-9B26-46A3-9683-8963A5FC46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44440F-21B4-441C-AC19-A3E9EA012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19C3D-946A-4585-896F-49B71B6D21C7}" type="datetime1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B77F16-AD74-4359-9503-017B5E776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2E4C9-F17F-4BEB-AFD7-BDF68156C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216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B8B62-A467-4ACC-A91A-689535BA0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D55C3C-6D75-4D5E-8ACC-D330738A9A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3855"/>
            <a:ext cx="10515600" cy="4893108"/>
          </a:xfrm>
        </p:spPr>
        <p:txBody>
          <a:bodyPr/>
          <a:lstStyle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F01025-DDE9-4988-A691-04D88E4B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35764-0379-4A59-A380-334C54CBCCDB}" type="datetime1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6E28E0-67A8-48CE-9A89-F4D1905B3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9003E5-6957-48F2-AB10-AC256980A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26566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865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0A201-C0DB-4677-8E2B-341D8FB0C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rgbClr val="013F3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8E1BE3-B94C-4265-909B-1E8EF28BBE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2CAF2-8166-4680-A442-602D8E346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B0B8D-E7F3-40BC-9102-873B18BAEBC8}" type="datetime1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A4AC0-2ABC-4F64-A6EC-92EC8887E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5DD70F-F9A8-4471-8264-B002430A1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723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04061D-7293-4920-A105-4CC70521FB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217466"/>
            <a:ext cx="5181600" cy="4959497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231B4D-8D4F-4070-A44B-75C8564D39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217466"/>
            <a:ext cx="5181600" cy="4959497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BA2E04-787D-4D5A-87C6-98F1F31DC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5202D-9AA2-4FFE-985C-CA7C0CC4ABE9}" type="datetime1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1DA29D-5D1F-4115-9C9E-464AC7422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B297DF-545F-4A40-9A30-299F0F0F7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2E4C200-0E9B-41C1-946B-BFC5000648BD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28CE47B-5122-4D47-938B-384B429B96CE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96D1CC31-C70E-410D-A57A-878ABCED92B6}"/>
              </a:ext>
            </a:extLst>
          </p:cNvPr>
          <p:cNvSpPr txBox="1">
            <a:spLocks/>
          </p:cNvSpPr>
          <p:nvPr userDrawn="1"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80978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F1018D-2047-4B13-99AA-532BD4530A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18586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55F055-C01A-41BC-9007-19F796874C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009776"/>
            <a:ext cx="5157787" cy="4179887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2D6468-4C82-495F-8B8A-DE4FAE255F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18586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B653B0-62D6-4368-A1F6-32C6242185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009776"/>
            <a:ext cx="5183188" cy="4179887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4FD2A4-9C9B-4527-8FBF-C8A46EA36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415A3-FAAD-49FE-BB7A-17CC695F2064}" type="datetime1">
              <a:rPr lang="en-US" smtClean="0"/>
              <a:t>11/21/2023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4B3FEA-0BCA-411D-9314-48F0E1ED2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3666BE-1C78-44E0-93C2-BB4822FE4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25F640A-8293-424E-BE9E-ECBDDD292BA1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3FFA5DD-4074-4897-B35B-ACDC175137E3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9508A28-ACC6-4154-9111-B32410E45F30}"/>
              </a:ext>
            </a:extLst>
          </p:cNvPr>
          <p:cNvSpPr txBox="1">
            <a:spLocks/>
          </p:cNvSpPr>
          <p:nvPr userDrawn="1"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05000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14D8F7-3672-4DEF-8BFD-C4C0EED12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00AEF-F11D-479E-BC8E-519DB95D2800}" type="datetime1">
              <a:rPr lang="en-US" smtClean="0"/>
              <a:t>11/21/2023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B95FF0-8B97-49BB-A5E0-0A98F66C7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8FF09-8810-4664-9778-5184D7B95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7FE151A-DC8F-4F51-B614-3A84924388CD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C09FEB0-9337-47AD-AC99-F742B2EE9562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55D54FC-E616-47C6-BAAE-798E06A2E0DE}"/>
              </a:ext>
            </a:extLst>
          </p:cNvPr>
          <p:cNvSpPr txBox="1">
            <a:spLocks/>
          </p:cNvSpPr>
          <p:nvPr userDrawn="1"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13234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8B42DB-9153-44FD-8536-A151A69AC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CC182-44AB-4E55-9728-0E8D173E43B8}" type="datetime1">
              <a:rPr lang="en-US" smtClean="0"/>
              <a:t>11/21/2023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824341-4487-469D-B6AA-C2DEAF333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8C5829-A286-45EB-B8A3-62D1D1DA2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E97BDB5-BE00-4D0F-BFBD-527289F24C15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12FB6E7-D082-4384-811A-14BFD96755D7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8FD9D3C-0AAD-4976-8E24-25490CFE4DCE}"/>
              </a:ext>
            </a:extLst>
          </p:cNvPr>
          <p:cNvSpPr txBox="1">
            <a:spLocks/>
          </p:cNvSpPr>
          <p:nvPr userDrawn="1"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94749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06924-70EA-40B2-AF5A-981FDA7CE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B52015-3D21-4B8D-86D8-4B7FA9107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D42581-AFDB-4B42-BCC1-50820C7093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5EE7BE-CA5C-4972-879D-0162CE6C5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68AE2-7B90-4DCE-A1ED-0390D7494167}" type="datetime1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E9E560-4552-4920-9371-ED6CF18AC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C39F3A-4201-4F87-AB8C-BB74AB252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828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5249C-2187-474C-8831-A8AF2C29E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9A4FAF-D345-48DF-9FA7-D13C416D72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2C8A92-BDC4-4552-B148-2BD4A1EC41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623E6D-FF2A-4C08-8444-78D75466E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E6C1D-4AFA-4666-B649-79642D52C815}" type="datetime1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C7EE92-6889-4769-B971-EA335BA22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412595-5970-4941-A344-925C86A09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694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B5953-0152-413D-AD3A-D27343C66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4C669F-8FE2-4DA5-ABCE-EAABC88702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1D5226-306F-4A0A-9576-5265EC328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3E8D6-1C2E-48D6-A1F1-4BCFC48AD71F}" type="datetime1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2558DD-0D01-4B0D-A4AB-ECE9E330B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8FFA7C-4F72-4B87-A567-AF061E637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988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0EB0A1-06A6-44FB-A785-8C1F8E4C44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2ABE10-EDC7-4F80-9A17-0B015E2A84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DDFCD7-647B-4EF3-A86C-78E07C93F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9D7BB-691D-47FE-8939-F338BD94942C}" type="datetime1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8E1A8-F111-4B81-B1FA-EF4B4AC19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C36CF5-B0A2-4D4C-9D00-DA77A1BF6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7816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04061D-7293-4920-A105-4CC70521FB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217466"/>
            <a:ext cx="5181600" cy="4959497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231B4D-8D4F-4070-A44B-75C8564D39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217466"/>
            <a:ext cx="5181600" cy="4959497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BA2E04-787D-4D5A-87C6-98F1F31DC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E0F41-5380-4DB6-9B1D-C9C64B92B3A8}" type="datetime1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1DA29D-5D1F-4115-9C9E-464AC7422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B297DF-545F-4A40-9A30-299F0F0F7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2E4C200-0E9B-41C1-946B-BFC5000648BD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28833693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F1018D-2047-4B13-99AA-532BD4530A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18586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55F055-C01A-41BC-9007-19F796874C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009776"/>
            <a:ext cx="5157787" cy="4179887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2D6468-4C82-495F-8B8A-DE4FAE255F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18586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B653B0-62D6-4368-A1F6-32C6242185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009776"/>
            <a:ext cx="5183188" cy="4179887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4FD2A4-9C9B-4527-8FBF-C8A46EA36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E0F41-5380-4DB6-9B1D-C9C64B92B3A8}" type="datetime1">
              <a:rPr lang="en-US" smtClean="0"/>
              <a:t>11/21/2023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4B3FEA-0BCA-411D-9314-48F0E1ED2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3666BE-1C78-44E0-93C2-BB4822FE4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25F640A-8293-424E-BE9E-ECBDDD292BA1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21296346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14D8F7-3672-4DEF-8BFD-C4C0EED12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E0F41-5380-4DB6-9B1D-C9C64B92B3A8}" type="datetime1">
              <a:rPr lang="en-US" smtClean="0"/>
              <a:t>11/21/2023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B95FF0-8B97-49BB-A5E0-0A98F66C7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8FF09-8810-4664-9778-5184D7B95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7FE151A-DC8F-4F51-B614-3A84924388CD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74167117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04061D-7293-4920-A105-4CC70521FB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217466"/>
            <a:ext cx="5181600" cy="4959497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231B4D-8D4F-4070-A44B-75C8564D39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217466"/>
            <a:ext cx="5181600" cy="4959497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BA2E04-787D-4D5A-87C6-98F1F31DC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5202D-9AA2-4FFE-985C-CA7C0CC4ABE9}" type="datetime1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1DA29D-5D1F-4115-9C9E-464AC7422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B297DF-545F-4A40-9A30-299F0F0F7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2E4C200-0E9B-41C1-946B-BFC5000648BD}"/>
              </a:ext>
            </a:extLst>
          </p:cNvPr>
          <p:cNvSpPr txBox="1">
            <a:spLocks/>
          </p:cNvSpPr>
          <p:nvPr userDrawn="1"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62707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F1018D-2047-4B13-99AA-532BD4530A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18586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55F055-C01A-41BC-9007-19F796874C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009776"/>
            <a:ext cx="5157787" cy="4179887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2D6468-4C82-495F-8B8A-DE4FAE255F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18586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B653B0-62D6-4368-A1F6-32C6242185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009776"/>
            <a:ext cx="5183188" cy="4179887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4FD2A4-9C9B-4527-8FBF-C8A46EA36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415A3-FAAD-49FE-BB7A-17CC695F2064}" type="datetime1">
              <a:rPr lang="en-US" smtClean="0"/>
              <a:t>11/21/2023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4B3FEA-0BCA-411D-9314-48F0E1ED2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3666BE-1C78-44E0-93C2-BB4822FE4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25F640A-8293-424E-BE9E-ECBDDD292BA1}"/>
              </a:ext>
            </a:extLst>
          </p:cNvPr>
          <p:cNvSpPr txBox="1">
            <a:spLocks/>
          </p:cNvSpPr>
          <p:nvPr userDrawn="1"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018589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14D8F7-3672-4DEF-8BFD-C4C0EED12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00AEF-F11D-479E-BC8E-519DB95D2800}" type="datetime1">
              <a:rPr lang="en-US" smtClean="0"/>
              <a:t>11/21/2023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B95FF0-8B97-49BB-A5E0-0A98F66C7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8FF09-8810-4664-9778-5184D7B95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7FE151A-DC8F-4F51-B614-3A84924388CD}"/>
              </a:ext>
            </a:extLst>
          </p:cNvPr>
          <p:cNvSpPr txBox="1">
            <a:spLocks/>
          </p:cNvSpPr>
          <p:nvPr userDrawn="1"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04227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542BE4-AF28-4097-B32B-B0716DB071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CBEAF2-D995-4653-82BC-8833EE54AC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2E0F41-5380-4DB6-9B1D-C9C64B92B3A8}" type="datetime1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AF271F-87FE-436F-ACAE-1897A6E695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6623B6-4198-47CA-8DF0-E0D728C57A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69DC7FBD-0E6E-42AE-ADBF-97D5A98918D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151767A-4918-4D91-BB9F-29864345E7F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3474" y="5961210"/>
            <a:ext cx="881784" cy="881784"/>
          </a:xfrm>
          <a:prstGeom prst="rect">
            <a:avLst/>
          </a:prstGeom>
        </p:spPr>
      </p:pic>
      <p:pic>
        <p:nvPicPr>
          <p:cNvPr id="7" name="image1.jpeg">
            <a:extLst>
              <a:ext uri="{FF2B5EF4-FFF2-40B4-BE49-F238E27FC236}">
                <a16:creationId xmlns:a16="http://schemas.microsoft.com/office/drawing/2014/main" id="{EEAADF14-2ADF-4672-81D5-916F97A91153}"/>
              </a:ext>
            </a:extLst>
          </p:cNvPr>
          <p:cNvPicPr/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55712" y="6244208"/>
            <a:ext cx="2680575" cy="19176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8B9789-8B13-4896-B3E2-90FF3C1DF19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3474" y="5961210"/>
            <a:ext cx="881784" cy="8817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C522F25-C2A1-4219-B318-33B1078D8C57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3474" y="5961210"/>
            <a:ext cx="881784" cy="881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699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52" r:id="rId15"/>
    <p:sldLayoutId id="2147483653" r:id="rId16"/>
    <p:sldLayoutId id="2147483654" r:id="rId17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control" Target="../activeX/activeX2.xml"/><Relationship Id="rId1" Type="http://schemas.openxmlformats.org/officeDocument/2006/relationships/control" Target="../activeX/activeX1.xml"/><Relationship Id="rId5" Type="http://schemas.openxmlformats.org/officeDocument/2006/relationships/image" Target="../media/image4.wmf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control" Target="../activeX/activeX4.xml"/><Relationship Id="rId1" Type="http://schemas.openxmlformats.org/officeDocument/2006/relationships/control" Target="../activeX/activeX3.xml"/><Relationship Id="rId5" Type="http://schemas.openxmlformats.org/officeDocument/2006/relationships/image" Target="../media/image4.wmf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control" Target="../activeX/activeX6.xml"/><Relationship Id="rId1" Type="http://schemas.openxmlformats.org/officeDocument/2006/relationships/control" Target="../activeX/activeX5.xml"/><Relationship Id="rId5" Type="http://schemas.openxmlformats.org/officeDocument/2006/relationships/image" Target="../media/image4.wmf"/><Relationship Id="rId4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DEAFD-57A1-4BF5-8681-B5E85122DA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414246"/>
            <a:ext cx="9144000" cy="1028995"/>
          </a:xfrm>
        </p:spPr>
        <p:txBody>
          <a:bodyPr/>
          <a:lstStyle/>
          <a:p>
            <a:r>
              <a:rPr lang="en-US" dirty="0"/>
              <a:t>Session 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EC7806-098D-4459-84F2-FABEC8F3E1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550195"/>
            <a:ext cx="9144000" cy="820442"/>
          </a:xfrm>
        </p:spPr>
        <p:txBody>
          <a:bodyPr>
            <a:normAutofit/>
          </a:bodyPr>
          <a:lstStyle/>
          <a:p>
            <a:r>
              <a:rPr lang="en-US" sz="1800" dirty="0"/>
              <a:t>Program Creator: Kelli F Koltyn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A5522D-D8E3-4C70-A602-5398DF463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1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FB910F-5F14-49D2-A0F7-F8FAEC7ECE5B}"/>
              </a:ext>
            </a:extLst>
          </p:cNvPr>
          <p:cNvSpPr/>
          <p:nvPr/>
        </p:nvSpPr>
        <p:spPr>
          <a:xfrm>
            <a:off x="0" y="882817"/>
            <a:ext cx="12192000" cy="3136604"/>
          </a:xfrm>
          <a:prstGeom prst="rect">
            <a:avLst/>
          </a:prstGeom>
          <a:solidFill>
            <a:srgbClr val="013F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C30E959-08D7-648E-DCE2-7332627936A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79051" y="1179696"/>
            <a:ext cx="6833897" cy="2542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671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0F9B8-1C3D-43CD-8173-CFCE95236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Ground Rules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0C56D2-BBA1-4861-8F81-D821A3A15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2</a:t>
            </a:fld>
            <a:endParaRPr lang="en-US" dirty="0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name="TextBox1" r:id="rId1" imgW="5265360" imgH="4564440"/>
        </mc:Choice>
        <mc:Fallback>
          <p:control name="TextBox1" r:id="rId1" imgW="5265360" imgH="4564440">
            <p:pic>
              <p:nvPicPr>
                <p:cNvPr id="4" name="TextBox1">
                  <a:extLst>
                    <a:ext uri="{FF2B5EF4-FFF2-40B4-BE49-F238E27FC236}">
                      <a16:creationId xmlns:a16="http://schemas.microsoft.com/office/drawing/2014/main" id="{28A64593-E391-4257-80E1-A50134FFE82E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25475" y="1616040"/>
                  <a:ext cx="5262563" cy="456088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2" r:id="rId2" imgW="5265360" imgH="4564440"/>
        </mc:Choice>
        <mc:Fallback>
          <p:control name="TextBox2" r:id="rId2" imgW="5265360" imgH="4564440">
            <p:pic>
              <p:nvPicPr>
                <p:cNvPr id="6" name="TextBox2">
                  <a:extLst>
                    <a:ext uri="{FF2B5EF4-FFF2-40B4-BE49-F238E27FC236}">
                      <a16:creationId xmlns:a16="http://schemas.microsoft.com/office/drawing/2014/main" id="{D9EBA86D-F17C-4419-9F70-C16BF0F538F0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091237" y="1616040"/>
                  <a:ext cx="5262563" cy="4560887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2499258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0F9B8-1C3D-43CD-8173-CFCE95236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How might standing more improve my life?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DFB822C-90E0-44B4-B214-1B26D7025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3</a:t>
            </a:fld>
            <a:endParaRPr lang="en-US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name="TextBox1" r:id="rId1" imgW="5265360" imgH="4564440"/>
        </mc:Choice>
        <mc:Fallback>
          <p:control name="TextBox1" r:id="rId1" imgW="5265360" imgH="4564440">
            <p:pic>
              <p:nvPicPr>
                <p:cNvPr id="4" name="TextBox1">
                  <a:extLst>
                    <a:ext uri="{FF2B5EF4-FFF2-40B4-BE49-F238E27FC236}">
                      <a16:creationId xmlns:a16="http://schemas.microsoft.com/office/drawing/2014/main" id="{28A64593-E391-4257-80E1-A50134FFE82E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25475" y="1616040"/>
                  <a:ext cx="5262563" cy="456088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2" r:id="rId2" imgW="5265360" imgH="4564440"/>
        </mc:Choice>
        <mc:Fallback>
          <p:control name="TextBox2" r:id="rId2" imgW="5265360" imgH="4564440">
            <p:pic>
              <p:nvPicPr>
                <p:cNvPr id="6" name="TextBox2">
                  <a:extLst>
                    <a:ext uri="{FF2B5EF4-FFF2-40B4-BE49-F238E27FC236}">
                      <a16:creationId xmlns:a16="http://schemas.microsoft.com/office/drawing/2014/main" id="{D9EBA86D-F17C-4419-9F70-C16BF0F538F0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091237" y="1616040"/>
                  <a:ext cx="5262563" cy="4560887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2958539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F93A726-4566-4132-9E94-ED5FBD1A9F6D}"/>
              </a:ext>
            </a:extLst>
          </p:cNvPr>
          <p:cNvSpPr txBox="1">
            <a:spLocks/>
          </p:cNvSpPr>
          <p:nvPr/>
        </p:nvSpPr>
        <p:spPr>
          <a:xfrm>
            <a:off x="0" y="2317898"/>
            <a:ext cx="6181650" cy="1690576"/>
          </a:xfrm>
          <a:prstGeom prst="rect">
            <a:avLst/>
          </a:prstGeom>
          <a:solidFill>
            <a:srgbClr val="013F34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5200" dirty="0">
                <a:solidFill>
                  <a:schemeClr val="bg1"/>
                </a:solidFill>
              </a:rPr>
              <a:t>Participant Guide </a:t>
            </a:r>
            <a:r>
              <a:rPr lang="en-US" sz="5200" dirty="0" err="1">
                <a:solidFill>
                  <a:schemeClr val="bg1"/>
                </a:solidFill>
              </a:rPr>
              <a:t>pg</a:t>
            </a:r>
            <a:r>
              <a:rPr lang="en-US" sz="5200" dirty="0">
                <a:solidFill>
                  <a:schemeClr val="bg1"/>
                </a:solidFill>
              </a:rPr>
              <a:t> 12</a:t>
            </a:r>
          </a:p>
        </p:txBody>
      </p:sp>
      <p:pic>
        <p:nvPicPr>
          <p:cNvPr id="11" name="image6.jpeg">
            <a:extLst>
              <a:ext uri="{FF2B5EF4-FFF2-40B4-BE49-F238E27FC236}">
                <a16:creationId xmlns:a16="http://schemas.microsoft.com/office/drawing/2014/main" id="{EC79F545-DCC0-4CA2-9A72-17E7E9FB503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79" y="5805376"/>
            <a:ext cx="990289" cy="917291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07AD4C6-CC3A-4A17-A837-D0B90FE3D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BF22F2-5B0B-47D1-838C-C3EC000A56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1650" y="232218"/>
            <a:ext cx="5683633" cy="621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450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CE37D-3BFF-4831-9323-85F768FBA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Sitting Less - </a:t>
            </a:r>
            <a:r>
              <a:rPr lang="en-US" dirty="0" err="1"/>
              <a:t>pg</a:t>
            </a:r>
            <a:r>
              <a:rPr lang="en-US" dirty="0"/>
              <a:t> 22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849B1-7575-4FD1-9C9D-CEEE5814FF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79278"/>
            <a:ext cx="10515600" cy="3468899"/>
          </a:xfrm>
        </p:spPr>
        <p:txBody>
          <a:bodyPr numCol="2">
            <a:normAutofit/>
          </a:bodyPr>
          <a:lstStyle/>
          <a:p>
            <a:r>
              <a:rPr lang="en-US" dirty="0"/>
              <a:t>↓ Heart disease</a:t>
            </a:r>
          </a:p>
          <a:p>
            <a:r>
              <a:rPr lang="en-US" dirty="0"/>
              <a:t>↓ Type 2 diabetes</a:t>
            </a:r>
          </a:p>
          <a:p>
            <a:r>
              <a:rPr lang="en-US" dirty="0"/>
              <a:t>↓ Early death</a:t>
            </a:r>
          </a:p>
          <a:p>
            <a:r>
              <a:rPr lang="en-US" dirty="0"/>
              <a:t>↓ Cancer </a:t>
            </a:r>
          </a:p>
          <a:p>
            <a:r>
              <a:rPr lang="en-US" dirty="0"/>
              <a:t>↓ Blood pressure</a:t>
            </a:r>
          </a:p>
          <a:p>
            <a:r>
              <a:rPr lang="en-US" dirty="0"/>
              <a:t>↓ Hospitalizations</a:t>
            </a:r>
          </a:p>
          <a:p>
            <a:r>
              <a:rPr lang="en-US" dirty="0"/>
              <a:t>↓ Inflammation</a:t>
            </a:r>
          </a:p>
          <a:p>
            <a:r>
              <a:rPr lang="en-US" dirty="0"/>
              <a:t>↑ Physical function</a:t>
            </a:r>
          </a:p>
          <a:p>
            <a:r>
              <a:rPr lang="en-US" dirty="0"/>
              <a:t>↓ Fatigue</a:t>
            </a:r>
          </a:p>
          <a:p>
            <a:r>
              <a:rPr lang="en-US" dirty="0"/>
              <a:t>↑ Mental function &amp; ↓ Depression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8A769C-180C-49EC-A31C-AFC5A8AF5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5</a:t>
            </a:fld>
            <a:endParaRPr lang="en-US"/>
          </a:p>
        </p:txBody>
      </p:sp>
      <p:pic>
        <p:nvPicPr>
          <p:cNvPr id="5" name="image6.jpeg">
            <a:extLst>
              <a:ext uri="{FF2B5EF4-FFF2-40B4-BE49-F238E27FC236}">
                <a16:creationId xmlns:a16="http://schemas.microsoft.com/office/drawing/2014/main" id="{AC4E6787-2A87-4F83-9084-C80C8406A97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79" y="5805376"/>
            <a:ext cx="990289" cy="917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275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CE37D-3BFF-4831-9323-85F768FBA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Mood &amp; Sitting Time - </a:t>
            </a:r>
            <a:r>
              <a:rPr lang="en-US" dirty="0" err="1"/>
              <a:t>pg</a:t>
            </a:r>
            <a:r>
              <a:rPr lang="en-US" dirty="0"/>
              <a:t> 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8A769C-180C-49EC-A31C-AFC5A8AF5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6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2597E30-F3EF-456E-A51E-E1AED6D179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876" b="6490"/>
          <a:stretch/>
        </p:blipFill>
        <p:spPr>
          <a:xfrm>
            <a:off x="2746097" y="1450428"/>
            <a:ext cx="6699806" cy="4398580"/>
          </a:xfrm>
          <a:prstGeom prst="rect">
            <a:avLst/>
          </a:prstGeom>
        </p:spPr>
      </p:pic>
      <p:pic>
        <p:nvPicPr>
          <p:cNvPr id="5" name="image6.jpeg">
            <a:extLst>
              <a:ext uri="{FF2B5EF4-FFF2-40B4-BE49-F238E27FC236}">
                <a16:creationId xmlns:a16="http://schemas.microsoft.com/office/drawing/2014/main" id="{A7226CDA-EE28-4211-B541-0CBF31ECFA3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79" y="5805376"/>
            <a:ext cx="990289" cy="917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613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0F9B8-1C3D-43CD-8173-CFCE95236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Ways to improve mood with less sitting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DFB822C-90E0-44B4-B214-1B26D7025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7</a:t>
            </a:fld>
            <a:endParaRPr lang="en-US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name="TextBox1" r:id="rId1" imgW="5265360" imgH="4564440"/>
        </mc:Choice>
        <mc:Fallback>
          <p:control name="TextBox1" r:id="rId1" imgW="5265360" imgH="4564440">
            <p:pic>
              <p:nvPicPr>
                <p:cNvPr id="4" name="TextBox1">
                  <a:extLst>
                    <a:ext uri="{FF2B5EF4-FFF2-40B4-BE49-F238E27FC236}">
                      <a16:creationId xmlns:a16="http://schemas.microsoft.com/office/drawing/2014/main" id="{28A64593-E391-4257-80E1-A50134FFE82E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25475" y="1616040"/>
                  <a:ext cx="5262563" cy="456088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2" r:id="rId2" imgW="5265360" imgH="4564440"/>
        </mc:Choice>
        <mc:Fallback>
          <p:control name="TextBox2" r:id="rId2" imgW="5265360" imgH="4564440">
            <p:pic>
              <p:nvPicPr>
                <p:cNvPr id="6" name="TextBox2">
                  <a:extLst>
                    <a:ext uri="{FF2B5EF4-FFF2-40B4-BE49-F238E27FC236}">
                      <a16:creationId xmlns:a16="http://schemas.microsoft.com/office/drawing/2014/main" id="{D9EBA86D-F17C-4419-9F70-C16BF0F538F0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091237" y="1616040"/>
                  <a:ext cx="5262563" cy="4560887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6193198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F93A726-4566-4132-9E94-ED5FBD1A9F6D}"/>
              </a:ext>
            </a:extLst>
          </p:cNvPr>
          <p:cNvSpPr txBox="1">
            <a:spLocks/>
          </p:cNvSpPr>
          <p:nvPr/>
        </p:nvSpPr>
        <p:spPr>
          <a:xfrm>
            <a:off x="0" y="2317898"/>
            <a:ext cx="6181650" cy="1690576"/>
          </a:xfrm>
          <a:prstGeom prst="rect">
            <a:avLst/>
          </a:prstGeom>
          <a:solidFill>
            <a:srgbClr val="013F34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5200" dirty="0">
                <a:solidFill>
                  <a:schemeClr val="bg1"/>
                </a:solidFill>
              </a:rPr>
              <a:t>Participant Guide </a:t>
            </a:r>
            <a:r>
              <a:rPr lang="en-US" sz="5200" dirty="0" err="1">
                <a:solidFill>
                  <a:schemeClr val="bg1"/>
                </a:solidFill>
              </a:rPr>
              <a:t>pg</a:t>
            </a:r>
            <a:r>
              <a:rPr lang="en-US" sz="5200" dirty="0">
                <a:solidFill>
                  <a:schemeClr val="bg1"/>
                </a:solidFill>
              </a:rPr>
              <a:t> 16</a:t>
            </a:r>
          </a:p>
        </p:txBody>
      </p:sp>
      <p:pic>
        <p:nvPicPr>
          <p:cNvPr id="11" name="image6.jpeg">
            <a:extLst>
              <a:ext uri="{FF2B5EF4-FFF2-40B4-BE49-F238E27FC236}">
                <a16:creationId xmlns:a16="http://schemas.microsoft.com/office/drawing/2014/main" id="{EC79F545-DCC0-4CA2-9A72-17E7E9FB503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79" y="5805376"/>
            <a:ext cx="990289" cy="9172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8C0D15-F11F-4AE8-BD6D-A554C01C6C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3583" y="0"/>
            <a:ext cx="5407838" cy="685458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A990B59-37A3-46E0-9B9B-453B3EC1A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1986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6E204-90C2-44EF-94A7-D0409AE53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Addressing Barriers - </a:t>
            </a:r>
            <a:r>
              <a:rPr lang="en-US" dirty="0" err="1"/>
              <a:t>pg</a:t>
            </a:r>
            <a:r>
              <a:rPr lang="en-US" dirty="0"/>
              <a:t> 24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50EC9C-D9F4-420A-821D-F951E52395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What is the barrier?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Why does the barrier prevent me from reaching my goal?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How might I remove the barrier and help it to become less of a problem?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Does my goal need to change in order for me to be more successful?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DEB281-8480-4B9C-BB06-C0954EA2F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9</a:t>
            </a:fld>
            <a:endParaRPr lang="en-US"/>
          </a:p>
        </p:txBody>
      </p:sp>
      <p:pic>
        <p:nvPicPr>
          <p:cNvPr id="5" name="image6.jpeg">
            <a:extLst>
              <a:ext uri="{FF2B5EF4-FFF2-40B4-BE49-F238E27FC236}">
                <a16:creationId xmlns:a16="http://schemas.microsoft.com/office/drawing/2014/main" id="{FAFF4415-BE22-4B13-9CB3-BC4C7787005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79" y="5805376"/>
            <a:ext cx="990289" cy="917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284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F93A726-4566-4132-9E94-ED5FBD1A9F6D}"/>
              </a:ext>
            </a:extLst>
          </p:cNvPr>
          <p:cNvSpPr txBox="1">
            <a:spLocks/>
          </p:cNvSpPr>
          <p:nvPr/>
        </p:nvSpPr>
        <p:spPr>
          <a:xfrm>
            <a:off x="0" y="2317898"/>
            <a:ext cx="6181650" cy="1690576"/>
          </a:xfrm>
          <a:prstGeom prst="rect">
            <a:avLst/>
          </a:prstGeom>
          <a:solidFill>
            <a:srgbClr val="013F34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5200" dirty="0">
                <a:solidFill>
                  <a:schemeClr val="bg1"/>
                </a:solidFill>
              </a:rPr>
              <a:t>Participant Guide </a:t>
            </a:r>
            <a:r>
              <a:rPr lang="en-US" sz="5200" dirty="0" err="1">
                <a:solidFill>
                  <a:schemeClr val="bg1"/>
                </a:solidFill>
              </a:rPr>
              <a:t>pg</a:t>
            </a:r>
            <a:r>
              <a:rPr lang="en-US" sz="5200" dirty="0">
                <a:solidFill>
                  <a:schemeClr val="bg1"/>
                </a:solidFill>
              </a:rPr>
              <a:t> 25</a:t>
            </a:r>
          </a:p>
        </p:txBody>
      </p:sp>
      <p:pic>
        <p:nvPicPr>
          <p:cNvPr id="11" name="image6.jpeg">
            <a:extLst>
              <a:ext uri="{FF2B5EF4-FFF2-40B4-BE49-F238E27FC236}">
                <a16:creationId xmlns:a16="http://schemas.microsoft.com/office/drawing/2014/main" id="{EC79F545-DCC0-4CA2-9A72-17E7E9FB503E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79" y="5805376"/>
            <a:ext cx="990289" cy="917291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F52CF8A-CD2F-4BF5-A8A3-9457563A6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10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CCC4FF-5B32-4D73-942C-ADA3C21D9C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4893" y="0"/>
            <a:ext cx="56894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5464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8D3D70B-3F9E-4D1E-B9C4-E70A1B64CA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99544" y="10"/>
            <a:ext cx="5498566" cy="685799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F93A726-4566-4132-9E94-ED5FBD1A9F6D}"/>
              </a:ext>
            </a:extLst>
          </p:cNvPr>
          <p:cNvSpPr txBox="1">
            <a:spLocks/>
          </p:cNvSpPr>
          <p:nvPr/>
        </p:nvSpPr>
        <p:spPr>
          <a:xfrm>
            <a:off x="0" y="2317898"/>
            <a:ext cx="6181650" cy="1690576"/>
          </a:xfrm>
          <a:prstGeom prst="rect">
            <a:avLst/>
          </a:prstGeom>
          <a:solidFill>
            <a:srgbClr val="013F34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5200" dirty="0">
                <a:solidFill>
                  <a:schemeClr val="bg1"/>
                </a:solidFill>
              </a:rPr>
              <a:t>Participant Guide </a:t>
            </a:r>
            <a:r>
              <a:rPr lang="en-US" sz="5200" dirty="0" err="1">
                <a:solidFill>
                  <a:schemeClr val="bg1"/>
                </a:solidFill>
              </a:rPr>
              <a:t>pg</a:t>
            </a:r>
            <a:r>
              <a:rPr lang="en-US" sz="5200" dirty="0">
                <a:solidFill>
                  <a:schemeClr val="bg1"/>
                </a:solidFill>
              </a:rPr>
              <a:t> 26</a:t>
            </a:r>
          </a:p>
        </p:txBody>
      </p:sp>
      <p:pic>
        <p:nvPicPr>
          <p:cNvPr id="11" name="image6.jpeg">
            <a:extLst>
              <a:ext uri="{FF2B5EF4-FFF2-40B4-BE49-F238E27FC236}">
                <a16:creationId xmlns:a16="http://schemas.microsoft.com/office/drawing/2014/main" id="{EC79F545-DCC0-4CA2-9A72-17E7E9FB503E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79" y="5805376"/>
            <a:ext cx="990289" cy="917291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F52CF8A-CD2F-4BF5-A8A3-9457563A6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7295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6E204-90C2-44EF-94A7-D0409AE53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solidFill>
                  <a:schemeClr val="bg1"/>
                </a:solidFill>
              </a:rPr>
              <a:t>Participant Guide </a:t>
            </a:r>
            <a:r>
              <a:rPr lang="en-US" sz="4400" dirty="0" err="1">
                <a:solidFill>
                  <a:schemeClr val="bg1"/>
                </a:solidFill>
              </a:rPr>
              <a:t>pg</a:t>
            </a:r>
            <a:r>
              <a:rPr lang="en-US" sz="4400" dirty="0">
                <a:solidFill>
                  <a:schemeClr val="bg1"/>
                </a:solidFill>
              </a:rPr>
              <a:t> 28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DEB281-8480-4B9C-BB06-C0954EA2F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12</a:t>
            </a:fld>
            <a:endParaRPr lang="en-US"/>
          </a:p>
        </p:txBody>
      </p:sp>
      <p:pic>
        <p:nvPicPr>
          <p:cNvPr id="5" name="image6.jpeg">
            <a:extLst>
              <a:ext uri="{FF2B5EF4-FFF2-40B4-BE49-F238E27FC236}">
                <a16:creationId xmlns:a16="http://schemas.microsoft.com/office/drawing/2014/main" id="{FAFF4415-BE22-4B13-9CB3-BC4C7787005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79" y="5805376"/>
            <a:ext cx="990289" cy="9172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F20700-0700-DAFF-ED60-1BF84163E1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23"/>
          <a:stretch/>
        </p:blipFill>
        <p:spPr>
          <a:xfrm>
            <a:off x="2202634" y="1307939"/>
            <a:ext cx="7786732" cy="531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8117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EF17D-70B2-454A-BAEF-DE09AE3C2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1713B8-9B3F-4B7D-B5E6-34540CBE33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  <a:p>
            <a:r>
              <a:rPr lang="en-US" dirty="0"/>
              <a:t>Next class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4951E0-6440-4470-B315-7C5C71A17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13</a:t>
            </a:fld>
            <a:endParaRPr lang="en-US"/>
          </a:p>
        </p:txBody>
      </p:sp>
      <p:pic>
        <p:nvPicPr>
          <p:cNvPr id="7" name="Picture 6" descr="A green text on a white background&#10;&#10;Description automatically generated">
            <a:extLst>
              <a:ext uri="{FF2B5EF4-FFF2-40B4-BE49-F238E27FC236}">
                <a16:creationId xmlns:a16="http://schemas.microsoft.com/office/drawing/2014/main" id="{6960078D-7824-7AC7-85E3-9F94687B5B6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79051" y="2459465"/>
            <a:ext cx="6833897" cy="2542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663767"/>
      </p:ext>
    </p:extLst>
  </p:cSld>
  <p:clrMapOvr>
    <a:masterClrMapping/>
  </p:clrMapOvr>
</p:sld>
</file>

<file path=ppt/theme/theme1.xml><?xml version="1.0" encoding="utf-8"?>
<a:theme xmlns:a="http://schemas.openxmlformats.org/drawingml/2006/main" name="StandUp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 (Stand Up)">
      <a:majorFont>
        <a:latin typeface="Segoe UI Black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tandUp" id="{CFB8710C-6F7F-487B-A8E7-2A9A74975CFC}" vid="{5554616B-FE49-4696-B920-942E01A8700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ddf4348b4b44eeb955ff7f4eeb686b3 xmlns="50c43cca-6214-4b96-bf72-4b2a24d6a073">
      <Terms xmlns="http://schemas.microsoft.com/office/infopath/2007/PartnerControls">
        <TermInfo xmlns="http://schemas.microsoft.com/office/infopath/2007/PartnerControls">
          <TermName xmlns="http://schemas.microsoft.com/office/infopath/2007/PartnerControls">Virtual</TermName>
          <TermId xmlns="http://schemas.microsoft.com/office/infopath/2007/PartnerControls">8ecf9d73-4d08-4486-819f-e460d9e7ac7a</TermId>
        </TermInfo>
      </Terms>
    </lddf4348b4b44eeb955ff7f4eeb686b3>
    <j4deb1fb49a2484a9bc772d31df6a623 xmlns="50c43cca-6214-4b96-bf72-4b2a24d6a073">
      <Terms xmlns="http://schemas.microsoft.com/office/infopath/2007/PartnerControls">
        <TermInfo xmlns="http://schemas.microsoft.com/office/infopath/2007/PartnerControls">
          <TermName xmlns="http://schemas.microsoft.com/office/infopath/2007/PartnerControls">During</TermName>
          <TermId xmlns="http://schemas.microsoft.com/office/infopath/2007/PartnerControls">1f0c3db1-124e-445c-a42d-b830cd0dc561</TermId>
        </TermInfo>
      </Terms>
    </j4deb1fb49a2484a9bc772d31df6a623>
    <lcf76f155ced4ddcb4097134ff3c332f xmlns="50c43cca-6214-4b96-bf72-4b2a24d6a073">
      <Terms xmlns="http://schemas.microsoft.com/office/infopath/2007/PartnerControls"/>
    </lcf76f155ced4ddcb4097134ff3c332f>
    <TaxCatchAll xmlns="b76524b7-74bf-4061-9bbc-49fa7d72951c">
      <Value>2020</Value>
      <Value>914</Value>
      <Value>931</Value>
      <Value>912</Value>
      <Value>907</Value>
      <Value>920</Value>
      <Value>919</Value>
    </TaxCatchAll>
    <j9247d9a13f240d6898af53f528f41a2 xmlns="50c43cca-6214-4b96-bf72-4b2a24d6a073">
      <Terms xmlns="http://schemas.microsoft.com/office/infopath/2007/PartnerControls">
        <TermInfo xmlns="http://schemas.microsoft.com/office/infopath/2007/PartnerControls">
          <TermName xmlns="http://schemas.microsoft.com/office/infopath/2007/PartnerControls">Master Trainer Toolkit</TermName>
          <TermId xmlns="http://schemas.microsoft.com/office/infopath/2007/PartnerControls">e269cff3-e480-4f09-8455-947728fa724a</TermId>
        </TermInfo>
      </Terms>
    </j9247d9a13f240d6898af53f528f41a2>
    <bbaeeffa36ad44e7a369bcf5837d041f xmlns="50c43cca-6214-4b96-bf72-4b2a24d6a073">
      <Terms xmlns="http://schemas.microsoft.com/office/infopath/2007/PartnerControls">
        <TermInfo xmlns="http://schemas.microsoft.com/office/infopath/2007/PartnerControls">
          <TermName xmlns="http://schemas.microsoft.com/office/infopath/2007/PartnerControls">Facilitators</TermName>
          <TermId xmlns="http://schemas.microsoft.com/office/infopath/2007/PartnerControls">033dfce4-dcd4-4ee6-b4af-fdf3d33a7471</TermId>
        </TermInfo>
        <TermInfo xmlns="http://schemas.microsoft.com/office/infopath/2007/PartnerControls">
          <TermName xmlns="http://schemas.microsoft.com/office/infopath/2007/PartnerControls"> Master Trainers</TermName>
          <TermId xmlns="http://schemas.microsoft.com/office/infopath/2007/PartnerControls">d8593f30-4ca5-4a8f-9312-adf44576b974</TermId>
        </TermInfo>
      </Terms>
    </bbaeeffa36ad44e7a369bcf5837d041f>
    <k958cdbe2074454e823e3f35de4247bc xmlns="50c43cca-6214-4b96-bf72-4b2a24d6a073">
      <Terms xmlns="http://schemas.microsoft.com/office/infopath/2007/PartnerControls">
        <TermInfo xmlns="http://schemas.microsoft.com/office/infopath/2007/PartnerControls">
          <TermName xmlns="http://schemas.microsoft.com/office/infopath/2007/PartnerControls">Workshop</TermName>
          <TermId xmlns="http://schemas.microsoft.com/office/infopath/2007/PartnerControls">d65f2ab5-3dc1-4649-8c30-3b8d3c8f0f2d</TermId>
        </TermInfo>
        <TermInfo xmlns="http://schemas.microsoft.com/office/infopath/2007/PartnerControls">
          <TermName xmlns="http://schemas.microsoft.com/office/infopath/2007/PartnerControls"> Facilitator Full Training</TermName>
          <TermId xmlns="http://schemas.microsoft.com/office/infopath/2007/PartnerControls">548a1ed0-1056-48df-b67f-f6d0dff8f0bf</TermId>
        </TermInfo>
      </Terms>
    </k958cdbe2074454e823e3f35de4247bc>
    <Year xmlns="50c43cca-6214-4b96-bf72-4b2a24d6a073">2023</Year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3886A37D4E80741BE5E042F7E78CFFB" ma:contentTypeVersion="42" ma:contentTypeDescription="Create a new document." ma:contentTypeScope="" ma:versionID="7da9a7eaf04e081ff3adaf8a76c6a6ac">
  <xsd:schema xmlns:xsd="http://www.w3.org/2001/XMLSchema" xmlns:xs="http://www.w3.org/2001/XMLSchema" xmlns:p="http://schemas.microsoft.com/office/2006/metadata/properties" xmlns:ns2="50c43cca-6214-4b96-bf72-4b2a24d6a073" xmlns:ns3="b76524b7-74bf-4061-9bbc-49fa7d72951c" targetNamespace="http://schemas.microsoft.com/office/2006/metadata/properties" ma:root="true" ma:fieldsID="256b57f9f201cb7513a1a12a3c931741" ns2:_="" ns3:_="">
    <xsd:import namespace="50c43cca-6214-4b96-bf72-4b2a24d6a073"/>
    <xsd:import namespace="b76524b7-74bf-4061-9bbc-49fa7d72951c"/>
    <xsd:element name="properties">
      <xsd:complexType>
        <xsd:sequence>
          <xsd:element name="documentManagement">
            <xsd:complexType>
              <xsd:all>
                <xsd:element ref="ns2:Year" minOccurs="0"/>
                <xsd:element ref="ns2:MediaServiceFastMetadata" minOccurs="0"/>
                <xsd:element ref="ns3:TaxCatchAll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ddf4348b4b44eeb955ff7f4eeb686b3" minOccurs="0"/>
                <xsd:element ref="ns2:k958cdbe2074454e823e3f35de4247bc" minOccurs="0"/>
                <xsd:element ref="ns2:bbaeeffa36ad44e7a369bcf5837d041f" minOccurs="0"/>
                <xsd:element ref="ns2:j9247d9a13f240d6898af53f528f41a2" minOccurs="0"/>
                <xsd:element ref="ns2:j4deb1fb49a2484a9bc772d31df6a623" minOccurs="0"/>
                <xsd:element ref="ns3:SharedWithUsers" minOccurs="0"/>
                <xsd:element ref="ns3:SharedWithDetails" minOccurs="0"/>
                <xsd:element ref="ns2:MediaService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c43cca-6214-4b96-bf72-4b2a24d6a073" elementFormDefault="qualified">
    <xsd:import namespace="http://schemas.microsoft.com/office/2006/documentManagement/types"/>
    <xsd:import namespace="http://schemas.microsoft.com/office/infopath/2007/PartnerControls"/>
    <xsd:element name="Year" ma:index="8" nillable="true" ma:displayName="Year" ma:format="Dropdown" ma:internalName="Year" ma:readOnly="false">
      <xsd:simpleType>
        <xsd:restriction base="dms:Text">
          <xsd:maxLength value="255"/>
        </xsd:restriction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be0ca4f4-bd4a-4530-8d17-0334718f01b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hidden="true" ma:internalName="MediaServiceOCR" ma:readOnly="true">
      <xsd:simpleType>
        <xsd:restriction base="dms:Note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ddf4348b4b44eeb955ff7f4eeb686b3" ma:index="19" nillable="true" ma:taxonomy="true" ma:internalName="lddf4348b4b44eeb955ff7f4eeb686b3" ma:taxonomyFieldName="Delivery_x0020_Method" ma:displayName="Delivery Method" ma:readOnly="false" ma:default="" ma:fieldId="{5ddf4348-b4b4-4eeb-955f-f7f4eeb686b3}" ma:taxonomyMulti="true" ma:sspId="be0ca4f4-bd4a-4530-8d17-0334718f01b6" ma:termSetId="554aaeb6-9879-4f46-aec4-0cfa973a250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k958cdbe2074454e823e3f35de4247bc" ma:index="21" nillable="true" ma:taxonomy="true" ma:internalName="k958cdbe2074454e823e3f35de4247bc" ma:taxonomyFieldName="Training" ma:displayName="Used In" ma:readOnly="false" ma:default="" ma:fieldId="{4958cdbe-2074-454e-823e-3f35de4247bc}" ma:taxonomyMulti="true" ma:sspId="be0ca4f4-bd4a-4530-8d17-0334718f01b6" ma:termSetId="c55d9f9d-0ed6-4fd2-8435-a67175283e5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bbaeeffa36ad44e7a369bcf5837d041f" ma:index="23" nillable="true" ma:taxonomy="true" ma:internalName="bbaeeffa36ad44e7a369bcf5837d041f" ma:taxonomyFieldName="Audience" ma:displayName="Used By" ma:readOnly="false" ma:default="" ma:fieldId="{bbaeeffa-36ad-44e7-a369-bcf5837d041f}" ma:taxonomyMulti="true" ma:sspId="be0ca4f4-bd4a-4530-8d17-0334718f01b6" ma:termSetId="7431fd12-e143-400b-802a-e5c6c4cb0b4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j9247d9a13f240d6898af53f528f41a2" ma:index="25" nillable="true" ma:taxonomy="true" ma:internalName="j9247d9a13f240d6898af53f528f41a2" ma:taxonomyFieldName="Doc_x0020_Type" ma:displayName="Doc Type" ma:readOnly="false" ma:default="" ma:fieldId="{39247d9a-13f2-40d6-898a-f53f528f41a2}" ma:taxonomyMulti="true" ma:sspId="be0ca4f4-bd4a-4530-8d17-0334718f01b6" ma:termSetId="f63123ce-4453-4304-b871-972c575d7b7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j4deb1fb49a2484a9bc772d31df6a623" ma:index="27" nillable="true" ma:taxonomy="true" ma:internalName="j4deb1fb49a2484a9bc772d31df6a623" ma:taxonomyFieldName="WS_x0020_Phase" ma:displayName="WS Phase" ma:readOnly="false" ma:default="" ma:fieldId="{34deb1fb-49a2-484a-9bc7-72d31df6a623}" ma:taxonomyMulti="true" ma:sspId="be0ca4f4-bd4a-4530-8d17-0334718f01b6" ma:termSetId="6e605135-9a19-4602-93fe-72d3088cc22c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diaServiceMetadata" ma:index="30" nillable="true" ma:displayName="MediaServiceMetadata" ma:hidden="true" ma:internalName="MediaServiceMetadata" ma:readOnly="true">
      <xsd:simpleType>
        <xsd:restriction base="dms:Note"/>
      </xsd:simpleType>
    </xsd:element>
    <xsd:element name="MediaServiceObjectDetectorVersions" ma:index="3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6524b7-74bf-4061-9bbc-49fa7d72951c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158bfaa1-68b0-4321-8145-30d0d4005d2d}" ma:internalName="TaxCatchAll" ma:readOnly="false" ma:showField="CatchAllData" ma:web="b76524b7-74bf-4061-9bbc-49fa7d72951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8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9" nillable="true" ma:displayName="Shared With Details" ma:hidden="true" ma:internalName="SharedWithDetail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1FC1044-CEFC-4EEF-B841-B63E6EA5AAC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0A5473B-2714-459E-9494-F5FF13A9E0CA}">
  <ds:schemaRefs>
    <ds:schemaRef ds:uri="http://schemas.microsoft.com/office/2006/metadata/properties"/>
    <ds:schemaRef ds:uri="http://schemas.microsoft.com/office/infopath/2007/PartnerControls"/>
    <ds:schemaRef ds:uri="50c43cca-6214-4b96-bf72-4b2a24d6a073"/>
    <ds:schemaRef ds:uri="b76524b7-74bf-4061-9bbc-49fa7d72951c"/>
  </ds:schemaRefs>
</ds:datastoreItem>
</file>

<file path=customXml/itemProps3.xml><?xml version="1.0" encoding="utf-8"?>
<ds:datastoreItem xmlns:ds="http://schemas.openxmlformats.org/officeDocument/2006/customXml" ds:itemID="{BC399D64-77D4-4E31-81A0-3E542ABA334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0c43cca-6214-4b96-bf72-4b2a24d6a073"/>
    <ds:schemaRef ds:uri="b76524b7-74bf-4061-9bbc-49fa7d72951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StandUp</Template>
  <TotalTime>243</TotalTime>
  <Words>256</Words>
  <Application>Microsoft Office PowerPoint</Application>
  <PresentationFormat>Widescreen</PresentationFormat>
  <Paragraphs>53</Paragraphs>
  <Slides>13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StandUp</vt:lpstr>
      <vt:lpstr>Session 2</vt:lpstr>
      <vt:lpstr>Ground Rules</vt:lpstr>
      <vt:lpstr>How might standing more improve my life?</vt:lpstr>
      <vt:lpstr>PowerPoint Presentation</vt:lpstr>
      <vt:lpstr>Benefits of Sitting Less - pg 22</vt:lpstr>
      <vt:lpstr>Mood &amp; Sitting Time - pg 23</vt:lpstr>
      <vt:lpstr>Ways to improve mood with less sitting</vt:lpstr>
      <vt:lpstr>PowerPoint Presentation</vt:lpstr>
      <vt:lpstr>Addressing Barriers - pg 24</vt:lpstr>
      <vt:lpstr>PowerPoint Presentation</vt:lpstr>
      <vt:lpstr>PowerPoint Presentation</vt:lpstr>
      <vt:lpstr>Participant Guide pg 28</vt:lpstr>
      <vt:lpstr>Close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Session 1</dc:title>
  <dc:creator>Erin Eggert</dc:creator>
  <cp:lastModifiedBy>Erin Eggert</cp:lastModifiedBy>
  <cp:revision>30</cp:revision>
  <dcterms:created xsi:type="dcterms:W3CDTF">2020-12-15T14:02:44Z</dcterms:created>
  <dcterms:modified xsi:type="dcterms:W3CDTF">2023-11-21T20:01:50Z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Training">
    <vt:lpwstr>920;#Workshop|d65f2ab5-3dc1-4649-8c30-3b8d3c8f0f2d;#912;# Facilitator Full Training|548a1ed0-1056-48df-b67f-f6d0dff8f0bf</vt:lpwstr>
  </property>
  <property fmtid="{D5CDD505-2E9C-101B-9397-08002B2CF9AE}" pid="4" name="WS_x0020_Phase">
    <vt:lpwstr/>
  </property>
  <property fmtid="{D5CDD505-2E9C-101B-9397-08002B2CF9AE}" pid="5" name="ContentTypeId">
    <vt:lpwstr>0x01010083886A37D4E80741BE5E042F7E78CFFB</vt:lpwstr>
  </property>
  <property fmtid="{D5CDD505-2E9C-101B-9397-08002B2CF9AE}" pid="6" name="Delivery Method">
    <vt:lpwstr>907;#Virtual|8ecf9d73-4d08-4486-819f-e460d9e7ac7a</vt:lpwstr>
  </property>
  <property fmtid="{D5CDD505-2E9C-101B-9397-08002B2CF9AE}" pid="7" name="Doc_x0020_Type">
    <vt:lpwstr/>
  </property>
  <property fmtid="{D5CDD505-2E9C-101B-9397-08002B2CF9AE}" pid="8" name="Audience">
    <vt:lpwstr>919;#Facilitators|033dfce4-dcd4-4ee6-b4af-fdf3d33a7471;#914;# Master Trainers|d8593f30-4ca5-4a8f-9312-adf44576b974</vt:lpwstr>
  </property>
  <property fmtid="{D5CDD505-2E9C-101B-9397-08002B2CF9AE}" pid="9" name="WS Phase">
    <vt:lpwstr>931;#During|1f0c3db1-124e-445c-a42d-b830cd0dc561</vt:lpwstr>
  </property>
  <property fmtid="{D5CDD505-2E9C-101B-9397-08002B2CF9AE}" pid="10" name="Doc Type">
    <vt:lpwstr>2020;#Master Trainer Toolkit|e269cff3-e480-4f09-8455-947728fa724a</vt:lpwstr>
  </property>
</Properties>
</file>