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Agrandir Bold" charset="1" panose="00000800000000000000"/>
      <p:regular r:id="rId34"/>
    </p:embeddedFont>
    <p:embeddedFont>
      <p:font typeface="Manjari Bold" charset="1" panose="02000503000000000000"/>
      <p:regular r:id="rId35"/>
    </p:embeddedFont>
    <p:embeddedFont>
      <p:font typeface="Leelawadee Bold" charset="1" panose="020B0802040204020203"/>
      <p:regular r:id="rId36"/>
    </p:embeddedFont>
    <p:embeddedFont>
      <p:font typeface="Leelawadee" charset="1" panose="020B0502040204020203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9.png" Type="http://schemas.openxmlformats.org/officeDocument/2006/relationships/image"/><Relationship Id="rId16" Target="../media/image3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9.png" Type="http://schemas.openxmlformats.org/officeDocument/2006/relationships/image"/><Relationship Id="rId16" Target="../media/image3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33.png" Type="http://schemas.openxmlformats.org/officeDocument/2006/relationships/image"/><Relationship Id="rId16" Target="../media/image34.svg" Type="http://schemas.openxmlformats.org/officeDocument/2006/relationships/image"/><Relationship Id="rId17" Target="https://pubmed.ncbi.nlm.nih.gov/31751321/" TargetMode="External" Type="http://schemas.openxmlformats.org/officeDocument/2006/relationships/hyperlink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33.png" Type="http://schemas.openxmlformats.org/officeDocument/2006/relationships/image"/><Relationship Id="rId16" Target="../media/image34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35.png" Type="http://schemas.openxmlformats.org/officeDocument/2006/relationships/image"/><Relationship Id="rId16" Target="../media/image36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https://www.wihealthyaging.org/brain" TargetMode="External" Type="http://schemas.openxmlformats.org/officeDocument/2006/relationships/hyperlink"/><Relationship Id="rId14" Target="https://www.wihealthyaging.org/brain" TargetMode="External" Type="http://schemas.openxmlformats.org/officeDocument/2006/relationships/hyperlink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https://wihealthyaging.org" TargetMode="External" Type="http://schemas.openxmlformats.org/officeDocument/2006/relationships/hyperlink"/><Relationship Id="rId14" Target="https://www.dhs.wisconsin.gov/dementia/resources.htm" TargetMode="External" Type="http://schemas.openxmlformats.org/officeDocument/2006/relationships/hyperlink"/><Relationship Id="rId15" Target="https://www.alz.org" TargetMode="External" Type="http://schemas.openxmlformats.org/officeDocument/2006/relationships/hyperlink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6A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702934"/>
            <a:ext cx="18288000" cy="13989934"/>
          </a:xfrm>
          <a:custGeom>
            <a:avLst/>
            <a:gdLst/>
            <a:ahLst/>
            <a:cxnLst/>
            <a:rect r="r" b="b" t="t" l="l"/>
            <a:pathLst>
              <a:path h="13989934" w="18288000">
                <a:moveTo>
                  <a:pt x="0" y="0"/>
                </a:moveTo>
                <a:lnTo>
                  <a:pt x="18288000" y="0"/>
                </a:lnTo>
                <a:lnTo>
                  <a:pt x="18288000" y="13989934"/>
                </a:lnTo>
                <a:lnTo>
                  <a:pt x="0" y="1398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27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112722"/>
            <a:ext cx="10814428" cy="165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b="true" sz="999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HEALTHY AGING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316172"/>
            <a:ext cx="10532494" cy="165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b="true" sz="999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HEALTHY BRAIN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535122"/>
            <a:ext cx="945990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With 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955618" y="198002"/>
            <a:ext cx="6883003" cy="6079528"/>
            <a:chOff x="0" y="0"/>
            <a:chExt cx="9177337" cy="8106037"/>
          </a:xfrm>
        </p:grpSpPr>
        <p:sp>
          <p:nvSpPr>
            <p:cNvPr name="Freeform 7" id="7"/>
            <p:cNvSpPr/>
            <p:nvPr/>
          </p:nvSpPr>
          <p:spPr>
            <a:xfrm flipH="false" flipV="false" rot="-3872574">
              <a:off x="6068836" y="5891014"/>
              <a:ext cx="1824753" cy="1946003"/>
            </a:xfrm>
            <a:custGeom>
              <a:avLst/>
              <a:gdLst/>
              <a:ahLst/>
              <a:cxnLst/>
              <a:rect r="r" b="b" t="t" l="l"/>
              <a:pathLst>
                <a:path h="1946003" w="1824753">
                  <a:moveTo>
                    <a:pt x="0" y="0"/>
                  </a:moveTo>
                  <a:lnTo>
                    <a:pt x="1824753" y="0"/>
                  </a:lnTo>
                  <a:lnTo>
                    <a:pt x="1824753" y="1946002"/>
                  </a:lnTo>
                  <a:lnTo>
                    <a:pt x="0" y="194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5484884" y="3305087"/>
              <a:ext cx="2951157" cy="2951157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6167163" y="1720810"/>
              <a:ext cx="2951157" cy="2951157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2316330" y="2875729"/>
              <a:ext cx="3168553" cy="3168553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300757" y="353930"/>
              <a:ext cx="2951157" cy="295115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4391479" y="3347560"/>
              <a:ext cx="3251262" cy="325126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3471249" y="0"/>
              <a:ext cx="3305087" cy="3305087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83128" y="2191475"/>
              <a:ext cx="3943028" cy="3226924"/>
              <a:chOff x="0" y="0"/>
              <a:chExt cx="993173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860459" y="109359"/>
              <a:ext cx="3440299" cy="3440299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460308" y="1019707"/>
              <a:ext cx="3440299" cy="3440299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0" y="274569"/>
              <a:ext cx="9177337" cy="7376285"/>
            </a:xfrm>
            <a:custGeom>
              <a:avLst/>
              <a:gdLst/>
              <a:ahLst/>
              <a:cxnLst/>
              <a:rect r="r" b="b" t="t" l="l"/>
              <a:pathLst>
                <a:path h="7376285" w="9177337">
                  <a:moveTo>
                    <a:pt x="0" y="0"/>
                  </a:moveTo>
                  <a:lnTo>
                    <a:pt x="9177337" y="0"/>
                  </a:lnTo>
                  <a:lnTo>
                    <a:pt x="9177337" y="7376285"/>
                  </a:lnTo>
                  <a:lnTo>
                    <a:pt x="0" y="7376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29257" y="-1409050"/>
            <a:ext cx="3772893" cy="3749312"/>
          </a:xfrm>
          <a:custGeom>
            <a:avLst/>
            <a:gdLst/>
            <a:ahLst/>
            <a:cxnLst/>
            <a:rect r="r" b="b" t="t" l="l"/>
            <a:pathLst>
              <a:path h="3749312" w="3772893">
                <a:moveTo>
                  <a:pt x="0" y="0"/>
                </a:moveTo>
                <a:lnTo>
                  <a:pt x="3772892" y="0"/>
                </a:lnTo>
                <a:lnTo>
                  <a:pt x="3772892" y="3749312"/>
                </a:lnTo>
                <a:lnTo>
                  <a:pt x="0" y="3749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50466" y="8526768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7" y="0"/>
                </a:lnTo>
                <a:lnTo>
                  <a:pt x="1965237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2381034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3. Challenge Your Mind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20806"/>
            <a:ext cx="2551074" cy="2551074"/>
            <a:chOff x="0" y="0"/>
            <a:chExt cx="3401432" cy="340143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401432" cy="3401432"/>
            </a:xfrm>
            <a:custGeom>
              <a:avLst/>
              <a:gdLst/>
              <a:ahLst/>
              <a:cxnLst/>
              <a:rect r="r" b="b" t="t" l="l"/>
              <a:pathLst>
                <a:path h="3401432" w="3401432">
                  <a:moveTo>
                    <a:pt x="0" y="0"/>
                  </a:moveTo>
                  <a:lnTo>
                    <a:pt x="3401432" y="0"/>
                  </a:lnTo>
                  <a:lnTo>
                    <a:pt x="3401432" y="3401432"/>
                  </a:lnTo>
                  <a:lnTo>
                    <a:pt x="0" y="3401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86978" y="460875"/>
              <a:ext cx="2627476" cy="2479681"/>
            </a:xfrm>
            <a:custGeom>
              <a:avLst/>
              <a:gdLst/>
              <a:ahLst/>
              <a:cxnLst/>
              <a:rect r="r" b="b" t="t" l="l"/>
              <a:pathLst>
                <a:path h="2479681" w="2627476">
                  <a:moveTo>
                    <a:pt x="0" y="0"/>
                  </a:moveTo>
                  <a:lnTo>
                    <a:pt x="2627476" y="0"/>
                  </a:lnTo>
                  <a:lnTo>
                    <a:pt x="2627476" y="2479681"/>
                  </a:lnTo>
                  <a:lnTo>
                    <a:pt x="0" y="2479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381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Learning and stimulating your mind builds “cognitive reserve” which helps the brain stay resilient.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Challenging the mind through new experiences and tasks keeps brain cells active and supports connection between brain regions.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Doing puzzles, playing games, reading, or learning something new like painting or music keeps your brain active.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Benefits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2381034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3. Challenge Your Mind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20806"/>
            <a:ext cx="2551074" cy="2551074"/>
            <a:chOff x="0" y="0"/>
            <a:chExt cx="3401432" cy="340143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401432" cy="3401432"/>
            </a:xfrm>
            <a:custGeom>
              <a:avLst/>
              <a:gdLst/>
              <a:ahLst/>
              <a:cxnLst/>
              <a:rect r="r" b="b" t="t" l="l"/>
              <a:pathLst>
                <a:path h="3401432" w="3401432">
                  <a:moveTo>
                    <a:pt x="0" y="0"/>
                  </a:moveTo>
                  <a:lnTo>
                    <a:pt x="3401432" y="0"/>
                  </a:lnTo>
                  <a:lnTo>
                    <a:pt x="3401432" y="3401432"/>
                  </a:lnTo>
                  <a:lnTo>
                    <a:pt x="0" y="3401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86978" y="460875"/>
              <a:ext cx="2627476" cy="2479681"/>
            </a:xfrm>
            <a:custGeom>
              <a:avLst/>
              <a:gdLst/>
              <a:ahLst/>
              <a:cxnLst/>
              <a:rect r="r" b="b" t="t" l="l"/>
              <a:pathLst>
                <a:path h="2479681" w="2627476">
                  <a:moveTo>
                    <a:pt x="0" y="0"/>
                  </a:moveTo>
                  <a:lnTo>
                    <a:pt x="2627476" y="0"/>
                  </a:lnTo>
                  <a:lnTo>
                    <a:pt x="2627476" y="2479681"/>
                  </a:lnTo>
                  <a:lnTo>
                    <a:pt x="0" y="2479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2785712" cy="445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Do puzzles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Play games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Read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Learn something new (a language, a new instrument)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Try a class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Pick up a new hobby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Travel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4. Sleep Well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34025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490170" y="689958"/>
              <a:ext cx="2403466" cy="2003890"/>
            </a:xfrm>
            <a:custGeom>
              <a:avLst/>
              <a:gdLst/>
              <a:ahLst/>
              <a:cxnLst/>
              <a:rect r="r" b="b" t="t" l="l"/>
              <a:pathLst>
                <a:path h="2003890" w="2403466">
                  <a:moveTo>
                    <a:pt x="0" y="0"/>
                  </a:moveTo>
                  <a:lnTo>
                    <a:pt x="2403466" y="0"/>
                  </a:lnTo>
                  <a:lnTo>
                    <a:pt x="2403466" y="2003890"/>
                  </a:lnTo>
                  <a:lnTo>
                    <a:pt x="0" y="200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Repairs the brain 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Clears toxins like beta-amyloid - a protein that forms harmful plaques in Alzheimer’s disease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Consolidates memory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Helps your memory, mood, and overall health.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Benefits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4. Sleep Well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34025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490170" y="689958"/>
              <a:ext cx="2403466" cy="2003890"/>
            </a:xfrm>
            <a:custGeom>
              <a:avLst/>
              <a:gdLst/>
              <a:ahLst/>
              <a:cxnLst/>
              <a:rect r="r" b="b" t="t" l="l"/>
              <a:pathLst>
                <a:path h="2003890" w="2403466">
                  <a:moveTo>
                    <a:pt x="0" y="0"/>
                  </a:moveTo>
                  <a:lnTo>
                    <a:pt x="2403466" y="0"/>
                  </a:lnTo>
                  <a:lnTo>
                    <a:pt x="2403466" y="2003890"/>
                  </a:lnTo>
                  <a:lnTo>
                    <a:pt x="0" y="200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Aim for 7-8 hours each night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Try</a:t>
            </a: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 to go to bed and wake up at the same time every day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Avoid long naps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Use bright light during the day, dim lights at night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Turn off screens 30–60 minutes before bed.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5. Be Social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34025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634565" y="497215"/>
              <a:ext cx="2114676" cy="2521223"/>
            </a:xfrm>
            <a:custGeom>
              <a:avLst/>
              <a:gdLst/>
              <a:ahLst/>
              <a:cxnLst/>
              <a:rect r="r" b="b" t="t" l="l"/>
              <a:pathLst>
                <a:path h="2521223" w="2114676">
                  <a:moveTo>
                    <a:pt x="0" y="0"/>
                  </a:moveTo>
                  <a:lnTo>
                    <a:pt x="2114676" y="0"/>
                  </a:lnTo>
                  <a:lnTo>
                    <a:pt x="2114676" y="2521224"/>
                  </a:lnTo>
                  <a:lnTo>
                    <a:pt x="0" y="2521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381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Protects your brain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Reduces feelings of loneliness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Provides mental stimulation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Activates multiple areas of the brain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Improves mood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Supports memory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Benefits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5. Be Social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34025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634565" y="497215"/>
              <a:ext cx="2114676" cy="2521223"/>
            </a:xfrm>
            <a:custGeom>
              <a:avLst/>
              <a:gdLst/>
              <a:ahLst/>
              <a:cxnLst/>
              <a:rect r="r" b="b" t="t" l="l"/>
              <a:pathLst>
                <a:path h="2521223" w="2114676">
                  <a:moveTo>
                    <a:pt x="0" y="0"/>
                  </a:moveTo>
                  <a:lnTo>
                    <a:pt x="2114676" y="0"/>
                  </a:lnTo>
                  <a:lnTo>
                    <a:pt x="2114676" y="2521224"/>
                  </a:lnTo>
                  <a:lnTo>
                    <a:pt x="0" y="2521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Talk with friends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Join a club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Try a group class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Volunteer in your community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6. Manage Stress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44750"/>
            <a:ext cx="2527129" cy="2527129"/>
            <a:chOff x="0" y="0"/>
            <a:chExt cx="3369506" cy="336950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69506" cy="3369506"/>
            </a:xfrm>
            <a:custGeom>
              <a:avLst/>
              <a:gdLst/>
              <a:ahLst/>
              <a:cxnLst/>
              <a:rect r="r" b="b" t="t" l="l"/>
              <a:pathLst>
                <a:path h="3369506" w="3369506">
                  <a:moveTo>
                    <a:pt x="0" y="0"/>
                  </a:moveTo>
                  <a:lnTo>
                    <a:pt x="3369506" y="0"/>
                  </a:lnTo>
                  <a:lnTo>
                    <a:pt x="3369506" y="3369506"/>
                  </a:lnTo>
                  <a:lnTo>
                    <a:pt x="0" y="3369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35807" y="524202"/>
              <a:ext cx="2297891" cy="2321102"/>
            </a:xfrm>
            <a:custGeom>
              <a:avLst/>
              <a:gdLst/>
              <a:ahLst/>
              <a:cxnLst/>
              <a:rect r="r" b="b" t="t" l="l"/>
              <a:pathLst>
                <a:path h="2321102" w="2297891">
                  <a:moveTo>
                    <a:pt x="0" y="0"/>
                  </a:moveTo>
                  <a:lnTo>
                    <a:pt x="2297891" y="0"/>
                  </a:lnTo>
                  <a:lnTo>
                    <a:pt x="2297891" y="2321102"/>
                  </a:lnTo>
                  <a:lnTo>
                    <a:pt x="0" y="2321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3789121"/>
            <a:ext cx="14370223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Chronic stress leads to high levels of cortisol, a hormone that damages areas in the brain involved in memory and learning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 Prolonged stress can trigger or worsen mental health conditions (depression or anxiety), which are risk factors for dementia.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6. Manage Stress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54308" y="2744750"/>
            <a:ext cx="2527129" cy="2527129"/>
            <a:chOff x="0" y="0"/>
            <a:chExt cx="3369506" cy="336950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69506" cy="3369506"/>
            </a:xfrm>
            <a:custGeom>
              <a:avLst/>
              <a:gdLst/>
              <a:ahLst/>
              <a:cxnLst/>
              <a:rect r="r" b="b" t="t" l="l"/>
              <a:pathLst>
                <a:path h="3369506" w="3369506">
                  <a:moveTo>
                    <a:pt x="0" y="0"/>
                  </a:moveTo>
                  <a:lnTo>
                    <a:pt x="3369506" y="0"/>
                  </a:lnTo>
                  <a:lnTo>
                    <a:pt x="3369506" y="3369506"/>
                  </a:lnTo>
                  <a:lnTo>
                    <a:pt x="0" y="3369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35807" y="524202"/>
              <a:ext cx="2297891" cy="2321102"/>
            </a:xfrm>
            <a:custGeom>
              <a:avLst/>
              <a:gdLst/>
              <a:ahLst/>
              <a:cxnLst/>
              <a:rect r="r" b="b" t="t" l="l"/>
              <a:pathLst>
                <a:path h="2321102" w="2297891">
                  <a:moveTo>
                    <a:pt x="0" y="0"/>
                  </a:moveTo>
                  <a:lnTo>
                    <a:pt x="2297891" y="0"/>
                  </a:lnTo>
                  <a:lnTo>
                    <a:pt x="2297891" y="2321102"/>
                  </a:lnTo>
                  <a:lnTo>
                    <a:pt x="0" y="2321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445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Take time to relax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Deep breathing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Mindfulness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Yoga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Prayer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Exercise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Talk to your doctor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-76363"/>
            <a:ext cx="13356117" cy="316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7. Control Health Conditions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44750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76778" y="786111"/>
              <a:ext cx="2630251" cy="1811586"/>
            </a:xfrm>
            <a:custGeom>
              <a:avLst/>
              <a:gdLst/>
              <a:ahLst/>
              <a:cxnLst/>
              <a:rect r="r" b="b" t="t" l="l"/>
              <a:pathLst>
                <a:path h="1811586" w="2630251">
                  <a:moveTo>
                    <a:pt x="0" y="0"/>
                  </a:moveTo>
                  <a:lnTo>
                    <a:pt x="2630251" y="0"/>
                  </a:lnTo>
                  <a:lnTo>
                    <a:pt x="2630251" y="1811585"/>
                  </a:lnTo>
                  <a:lnTo>
                    <a:pt x="0" y="1811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3789121"/>
            <a:ext cx="14370223" cy="381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High blood pressure, diabetes, high cholesterol, and obesity can damage blood vessels and reduce oxygen flow to the brain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These health conditions can: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raise the risk of stroke and vascular dementia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increase inflammation that harms the brain cells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Increase risk for dementia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-76363"/>
            <a:ext cx="13356117" cy="316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7. Control Health Conditions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44750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76778" y="786111"/>
              <a:ext cx="2630251" cy="1811586"/>
            </a:xfrm>
            <a:custGeom>
              <a:avLst/>
              <a:gdLst/>
              <a:ahLst/>
              <a:cxnLst/>
              <a:rect r="r" b="b" t="t" l="l"/>
              <a:pathLst>
                <a:path h="1811586" w="2630251">
                  <a:moveTo>
                    <a:pt x="0" y="0"/>
                  </a:moveTo>
                  <a:lnTo>
                    <a:pt x="2630251" y="0"/>
                  </a:lnTo>
                  <a:lnTo>
                    <a:pt x="2630251" y="1811585"/>
                  </a:lnTo>
                  <a:lnTo>
                    <a:pt x="0" y="1811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Monitor your blood pressure, cholesterol, and blood sugar levels regularly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Work with a healthcare provider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Today's Session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604249"/>
            <a:ext cx="16230600" cy="285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2937" indent="-431469" lvl="1">
              <a:lnSpc>
                <a:spcPts val="5595"/>
              </a:lnSpc>
              <a:buAutoNum type="arabicPeriod" startAt="1"/>
            </a:pPr>
            <a:r>
              <a:rPr lang="en-US" b="true" sz="3996" spc="211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What is Dementia</a:t>
            </a:r>
          </a:p>
          <a:p>
            <a:pPr algn="l" marL="862937" indent="-431469" lvl="1">
              <a:lnSpc>
                <a:spcPts val="5595"/>
              </a:lnSpc>
              <a:buAutoNum type="arabicPeriod" startAt="1"/>
            </a:pPr>
            <a:r>
              <a:rPr lang="en-US" b="true" sz="3996" spc="211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Causes of Dementia</a:t>
            </a:r>
          </a:p>
          <a:p>
            <a:pPr algn="l" marL="862937" indent="-431469" lvl="1">
              <a:lnSpc>
                <a:spcPts val="5595"/>
              </a:lnSpc>
              <a:buAutoNum type="arabicPeriod" startAt="1"/>
            </a:pPr>
            <a:r>
              <a:rPr lang="en-US" b="true" sz="3996" spc="211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10 Things You Can Do To Keep Your Brain Healthy</a:t>
            </a:r>
          </a:p>
          <a:p>
            <a:pPr algn="l" marL="862937" indent="-431469" lvl="1">
              <a:lnSpc>
                <a:spcPts val="5595"/>
              </a:lnSpc>
              <a:buAutoNum type="arabicPeriod" startAt="1"/>
            </a:pPr>
            <a:r>
              <a:rPr lang="en-US" b="true" sz="3996" spc="211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Wrap-Up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10" id="10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-76363"/>
            <a:ext cx="9504537" cy="316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8. Avoid Smoking, &amp; Limit Alcohol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44750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436821" y="436821"/>
              <a:ext cx="2510165" cy="2510165"/>
            </a:xfrm>
            <a:custGeom>
              <a:avLst/>
              <a:gdLst/>
              <a:ahLst/>
              <a:cxnLst/>
              <a:rect r="r" b="b" t="t" l="l"/>
              <a:pathLst>
                <a:path h="2510165" w="2510165">
                  <a:moveTo>
                    <a:pt x="0" y="0"/>
                  </a:moveTo>
                  <a:lnTo>
                    <a:pt x="2510165" y="0"/>
                  </a:lnTo>
                  <a:lnTo>
                    <a:pt x="2510165" y="2510165"/>
                  </a:lnTo>
                  <a:lnTo>
                    <a:pt x="0" y="2510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3789121"/>
            <a:ext cx="14370223" cy="381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Tobacco smoke contains harmful chemicals that damage the heart and blood vessels, including those that go to the brain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Smoking reduces oxygen in the brain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Smoking increases the risk for dementia and Alzheimer’s disease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Excessive drinking (alcohol) can shrink the brain tissue and cause memory problems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-76363"/>
            <a:ext cx="9504537" cy="316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8. Avoid Smoking, &amp; Limit Alcohol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44750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436821" y="436821"/>
              <a:ext cx="2510165" cy="2510165"/>
            </a:xfrm>
            <a:custGeom>
              <a:avLst/>
              <a:gdLst/>
              <a:ahLst/>
              <a:cxnLst/>
              <a:rect r="r" b="b" t="t" l="l"/>
              <a:pathLst>
                <a:path h="2510165" w="2510165">
                  <a:moveTo>
                    <a:pt x="0" y="0"/>
                  </a:moveTo>
                  <a:lnTo>
                    <a:pt x="2510165" y="0"/>
                  </a:lnTo>
                  <a:lnTo>
                    <a:pt x="2510165" y="2510165"/>
                  </a:lnTo>
                  <a:lnTo>
                    <a:pt x="0" y="2510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445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Quit smoking as soon as possible 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Use resources like quitlines, counseling, or nicotine replacement therapy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Follow alcohol guidelines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No more than 1 drink per day for women, 2 drinks per day for men (at standard sizes)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Speak to your doctor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2553853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9. Protect Your Head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68486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603426" y="613866"/>
              <a:ext cx="2343560" cy="2156075"/>
            </a:xfrm>
            <a:custGeom>
              <a:avLst/>
              <a:gdLst/>
              <a:ahLst/>
              <a:cxnLst/>
              <a:rect r="r" b="b" t="t" l="l"/>
              <a:pathLst>
                <a:path h="2156075" w="2343560">
                  <a:moveTo>
                    <a:pt x="0" y="0"/>
                  </a:moveTo>
                  <a:lnTo>
                    <a:pt x="2343560" y="0"/>
                  </a:lnTo>
                  <a:lnTo>
                    <a:pt x="2343560" y="2156075"/>
                  </a:lnTo>
                  <a:lnTo>
                    <a:pt x="0" y="2156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3789121"/>
            <a:ext cx="14370223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Head trauma, even mild such as concussions, can increase the risk of developing dementia later in life.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Falls prevention is an important consideration for older adults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Falls are the second leading cause of Traumatic brain injury-related deaths (</a:t>
            </a:r>
            <a:r>
              <a:rPr lang="en-US" sz="3600" u="sng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  <a:hlinkClick r:id="rId17" tooltip="https://pubmed.ncbi.nlm.nih.gov/31751321/"/>
              </a:rPr>
              <a:t>Daugherty, 2019</a:t>
            </a: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2553853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9. Protect Your Head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68486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603426" y="613866"/>
              <a:ext cx="2343560" cy="2156075"/>
            </a:xfrm>
            <a:custGeom>
              <a:avLst/>
              <a:gdLst/>
              <a:ahLst/>
              <a:cxnLst/>
              <a:rect r="r" b="b" t="t" l="l"/>
              <a:pathLst>
                <a:path h="2156075" w="2343560">
                  <a:moveTo>
                    <a:pt x="0" y="0"/>
                  </a:moveTo>
                  <a:lnTo>
                    <a:pt x="2343560" y="0"/>
                  </a:lnTo>
                  <a:lnTo>
                    <a:pt x="2343560" y="2156075"/>
                  </a:lnTo>
                  <a:lnTo>
                    <a:pt x="0" y="2156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381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Wear seatbelts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Use helmets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Make your home fall-safe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Exercise to improve strength and balance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Take a falls prevention class (Stepping On)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Learn more at fallsfreewi.org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2034121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10. See Your Doctor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68486"/>
            <a:ext cx="2536603" cy="2536603"/>
            <a:chOff x="0" y="0"/>
            <a:chExt cx="3382137" cy="338213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2137" cy="3382137"/>
            </a:xfrm>
            <a:custGeom>
              <a:avLst/>
              <a:gdLst/>
              <a:ahLst/>
              <a:cxnLst/>
              <a:rect r="r" b="b" t="t" l="l"/>
              <a:pathLst>
                <a:path h="3382137" w="3382137">
                  <a:moveTo>
                    <a:pt x="0" y="0"/>
                  </a:moveTo>
                  <a:lnTo>
                    <a:pt x="3382137" y="0"/>
                  </a:lnTo>
                  <a:lnTo>
                    <a:pt x="3382137" y="3382137"/>
                  </a:lnTo>
                  <a:lnTo>
                    <a:pt x="0" y="3382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718647" y="365542"/>
              <a:ext cx="2226884" cy="2651053"/>
            </a:xfrm>
            <a:custGeom>
              <a:avLst/>
              <a:gdLst/>
              <a:ahLst/>
              <a:cxnLst/>
              <a:rect r="r" b="b" t="t" l="l"/>
              <a:pathLst>
                <a:path h="2651053" w="2226884">
                  <a:moveTo>
                    <a:pt x="0" y="0"/>
                  </a:moveTo>
                  <a:lnTo>
                    <a:pt x="2226885" y="0"/>
                  </a:lnTo>
                  <a:lnTo>
                    <a:pt x="2226885" y="2651053"/>
                  </a:lnTo>
                  <a:lnTo>
                    <a:pt x="0" y="265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Regular checkups 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help catch early signs of problems 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keep your brain and body healthy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Wrap-Up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028700" y="3780771"/>
            <a:ext cx="16230600" cy="4712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Taking care of your brain is just as important as caring for your body! Small changes in your daily routine can make a big difference in how</a:t>
            </a: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 you feel and think as you age.</a:t>
            </a:r>
          </a:p>
          <a:p>
            <a:pPr algn="l">
              <a:lnSpc>
                <a:spcPts val="5396"/>
              </a:lnSpc>
            </a:pPr>
          </a:p>
          <a:p>
            <a:pPr algn="l">
              <a:lnSpc>
                <a:spcPts val="5396"/>
              </a:lnSpc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For more tips, programs, and resources to support healthy aging, visit the Wisconsin Institute for Healthy Aging (WIHA) at: </a:t>
            </a:r>
          </a:p>
          <a:p>
            <a:pPr algn="ctr">
              <a:lnSpc>
                <a:spcPts val="5396"/>
              </a:lnSpc>
            </a:pPr>
            <a:r>
              <a:rPr lang="en-US" sz="3854" u="sng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  <a:hlinkClick r:id="rId13" tooltip="https://www.wihealthyaging.org/brain"/>
              </a:rPr>
              <a:t>www.wihealthyaging.org</a:t>
            </a:r>
            <a:r>
              <a:rPr lang="en-US" sz="3854" u="sng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  <a:hlinkClick r:id="rId14" tooltip="https://www.wihealthyaging.org/brain"/>
              </a:rPr>
              <a:t>/brain</a:t>
            </a: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6A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702934"/>
            <a:ext cx="18288000" cy="13989934"/>
          </a:xfrm>
          <a:custGeom>
            <a:avLst/>
            <a:gdLst/>
            <a:ahLst/>
            <a:cxnLst/>
            <a:rect r="r" b="b" t="t" l="l"/>
            <a:pathLst>
              <a:path h="13989934" w="18288000">
                <a:moveTo>
                  <a:pt x="0" y="0"/>
                </a:moveTo>
                <a:lnTo>
                  <a:pt x="18288000" y="0"/>
                </a:lnTo>
                <a:lnTo>
                  <a:pt x="18288000" y="13989934"/>
                </a:lnTo>
                <a:lnTo>
                  <a:pt x="0" y="13989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27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36786" y="6875768"/>
            <a:ext cx="10814428" cy="165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9"/>
              </a:lnSpc>
            </a:pPr>
            <a:r>
              <a:rPr lang="en-US" b="true" sz="999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THANK YOU!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490668" y="1857933"/>
            <a:ext cx="5306664" cy="4687200"/>
            <a:chOff x="0" y="0"/>
            <a:chExt cx="7075553" cy="6249600"/>
          </a:xfrm>
        </p:grpSpPr>
        <p:sp>
          <p:nvSpPr>
            <p:cNvPr name="Freeform 5" id="5"/>
            <p:cNvSpPr/>
            <p:nvPr/>
          </p:nvSpPr>
          <p:spPr>
            <a:xfrm flipH="false" flipV="false" rot="-3872574">
              <a:off x="4678957" y="4541859"/>
              <a:ext cx="1406850" cy="1500331"/>
            </a:xfrm>
            <a:custGeom>
              <a:avLst/>
              <a:gdLst/>
              <a:ahLst/>
              <a:cxnLst/>
              <a:rect r="r" b="b" t="t" l="l"/>
              <a:pathLst>
                <a:path h="1500331" w="1406850">
                  <a:moveTo>
                    <a:pt x="0" y="0"/>
                  </a:moveTo>
                  <a:lnTo>
                    <a:pt x="1406850" y="0"/>
                  </a:lnTo>
                  <a:lnTo>
                    <a:pt x="1406850" y="1500332"/>
                  </a:lnTo>
                  <a:lnTo>
                    <a:pt x="0" y="1500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0">
              <a:off x="4228741" y="2548159"/>
              <a:ext cx="2275286" cy="2275286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754765" y="1326712"/>
              <a:ext cx="2275286" cy="2275286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785847" y="2217132"/>
              <a:ext cx="2442894" cy="2442894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4086783" y="272873"/>
              <a:ext cx="2275286" cy="2275286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385746" y="2580905"/>
              <a:ext cx="2506661" cy="250666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2676267" y="0"/>
              <a:ext cx="2548159" cy="2548159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41188" y="1689585"/>
              <a:ext cx="3040000" cy="2487897"/>
              <a:chOff x="0" y="0"/>
              <a:chExt cx="993173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434378" y="84314"/>
              <a:ext cx="2652405" cy="2652405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354889" y="786174"/>
              <a:ext cx="2652405" cy="2652405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0">
              <a:off x="0" y="211687"/>
              <a:ext cx="7075553" cy="5686975"/>
            </a:xfrm>
            <a:custGeom>
              <a:avLst/>
              <a:gdLst/>
              <a:ahLst/>
              <a:cxnLst/>
              <a:rect r="r" b="b" t="t" l="l"/>
              <a:pathLst>
                <a:path h="5686975" w="7075553">
                  <a:moveTo>
                    <a:pt x="0" y="0"/>
                  </a:moveTo>
                  <a:lnTo>
                    <a:pt x="7075553" y="0"/>
                  </a:lnTo>
                  <a:lnTo>
                    <a:pt x="7075553" y="5686976"/>
                  </a:lnTo>
                  <a:lnTo>
                    <a:pt x="0" y="5686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4" id="34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29257" y="-1409050"/>
            <a:ext cx="3772893" cy="3749312"/>
          </a:xfrm>
          <a:custGeom>
            <a:avLst/>
            <a:gdLst/>
            <a:ahLst/>
            <a:cxnLst/>
            <a:rect r="r" b="b" t="t" l="l"/>
            <a:pathLst>
              <a:path h="3749312" w="3772893">
                <a:moveTo>
                  <a:pt x="0" y="0"/>
                </a:moveTo>
                <a:lnTo>
                  <a:pt x="3772892" y="0"/>
                </a:lnTo>
                <a:lnTo>
                  <a:pt x="3772892" y="3749312"/>
                </a:lnTo>
                <a:lnTo>
                  <a:pt x="0" y="3749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50466" y="8526768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7" y="0"/>
                </a:lnTo>
                <a:lnTo>
                  <a:pt x="1965237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1747229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Additional Resources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028700" y="3442634"/>
            <a:ext cx="16230600" cy="538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2233" indent="-416116" lvl="1">
              <a:lnSpc>
                <a:spcPts val="5396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Wisconsin Institute for Healthy Aging (WIHA)</a:t>
            </a:r>
          </a:p>
          <a:p>
            <a:pPr algn="l" marL="832233" indent="-416116" lvl="1">
              <a:lnSpc>
                <a:spcPts val="5396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🌐</a:t>
            </a:r>
            <a:r>
              <a:rPr lang="en-US" sz="3854" u="sng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  <a:hlinkClick r:id="rId13" tooltip="https://wihealthyaging.org"/>
              </a:rPr>
              <a:t>https://wihealthyaging.org</a:t>
            </a:r>
          </a:p>
          <a:p>
            <a:pPr algn="l">
              <a:lnSpc>
                <a:spcPts val="5396"/>
              </a:lnSpc>
            </a:pPr>
          </a:p>
          <a:p>
            <a:pPr algn="l" marL="832233" indent="-416116" lvl="1">
              <a:lnSpc>
                <a:spcPts val="5396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Wisconsin Dementia Resources</a:t>
            </a:r>
          </a:p>
          <a:p>
            <a:pPr algn="l" marL="832233" indent="-416116" lvl="1">
              <a:lnSpc>
                <a:spcPts val="5396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🌐</a:t>
            </a:r>
            <a:r>
              <a:rPr lang="en-US" sz="3854" u="sng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  <a:hlinkClick r:id="rId14" tooltip="https://www.dhs.wisconsin.gov/dementia/resources.htm"/>
              </a:rPr>
              <a:t>https://www.dhs.wisconsin.gov/dementia/resources.htm</a:t>
            </a:r>
          </a:p>
          <a:p>
            <a:pPr algn="l">
              <a:lnSpc>
                <a:spcPts val="5396"/>
              </a:lnSpc>
            </a:pPr>
          </a:p>
          <a:p>
            <a:pPr algn="l" marL="832233" indent="-416116" lvl="1">
              <a:lnSpc>
                <a:spcPts val="5396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Alzheimer’s Association</a:t>
            </a:r>
          </a:p>
          <a:p>
            <a:pPr algn="l" marL="832233" indent="-416116" lvl="1">
              <a:lnSpc>
                <a:spcPts val="5396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🌐</a:t>
            </a:r>
            <a:r>
              <a:rPr lang="en-US" sz="3854" u="sng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  <a:hlinkClick r:id="rId15" tooltip="https://www.alz.org"/>
              </a:rPr>
              <a:t>https://www.alz.org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1747229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References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028700" y="3452159"/>
            <a:ext cx="16230600" cy="5699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Livingston, G., et al. (2020). Dementia prevention, intervention, and care: 2020 report. The Lancet.</a:t>
            </a:r>
          </a:p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Alzheimer’s Association. (2024). Alzheimer’s Disease Facts and Figures.</a:t>
            </a:r>
          </a:p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National Institute on Aging (NIA). (2020). What Do We Know About Preventing Alzheimer’s Disease?</a:t>
            </a:r>
          </a:p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Centers for Disease Control and Prevention (CDC). (2023). Sleep and Brain Health.</a:t>
            </a:r>
          </a:p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Morris, M.C., et al. (2015). MIND diet associated with reduced Alzheimer's disease risk. Alzheimer’s &amp; Dementia.</a:t>
            </a:r>
          </a:p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NIH News in Health. (2014). Stress and Your Health.</a:t>
            </a:r>
          </a:p>
          <a:p>
            <a:pPr algn="l" marL="702696" indent="-351348" lvl="1">
              <a:lnSpc>
                <a:spcPts val="4556"/>
              </a:lnSpc>
              <a:buFont typeface="Arial"/>
              <a:buChar char="•"/>
            </a:pPr>
            <a:r>
              <a:rPr lang="en-US" sz="3254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Alzheimer’s Society UK. (2023). Alcohol and Dementia.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1641972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What is Dementia?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27936"/>
            <a:ext cx="16230600" cy="507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399" b="true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Dementia </a:t>
            </a: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 - A term used to describe groups of symptoms that affect memory, thinking, and social abilities</a:t>
            </a:r>
          </a:p>
          <a:p>
            <a:pPr algn="l">
              <a:lnSpc>
                <a:spcPts val="5099"/>
              </a:lnSpc>
            </a:pPr>
          </a:p>
          <a:p>
            <a:pPr algn="l">
              <a:lnSpc>
                <a:spcPts val="5099"/>
              </a:lnSpc>
            </a:pPr>
            <a:r>
              <a:rPr lang="en-US" sz="3399" b="true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Alzheimer’s Disease </a:t>
            </a: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- The most common cause of dementia, accounting for 69-80% of cases (Alzheimer’s Association, 2024). </a:t>
            </a:r>
          </a:p>
          <a:p>
            <a:pPr algn="l">
              <a:lnSpc>
                <a:spcPts val="5099"/>
              </a:lnSpc>
            </a:pPr>
          </a:p>
          <a:p>
            <a:pPr algn="l">
              <a:lnSpc>
                <a:spcPts val="5099"/>
              </a:lnSpc>
            </a:pPr>
            <a:r>
              <a:rPr lang="en-US" sz="3399" b="true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Other Types </a:t>
            </a: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- Vascular dementia, Lewy body dementia, and frontotemporal dementia </a:t>
            </a:r>
            <a:r>
              <a:rPr lang="en-US" b="true" sz="3399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10" id="10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11641972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Causes of Dementia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18411"/>
            <a:ext cx="7401401" cy="1958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9"/>
              </a:lnSpc>
            </a:pPr>
            <a:r>
              <a:rPr lang="en-US" sz="3799" b="true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Causes we can NOT control:</a:t>
            </a:r>
          </a:p>
          <a:p>
            <a:pPr algn="l" marL="734059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Age</a:t>
            </a:r>
          </a:p>
          <a:p>
            <a:pPr algn="l" marL="734059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Genetics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10" id="10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9432767" y="3408886"/>
            <a:ext cx="7577435" cy="1977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 b="true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Causes we CAN control:</a:t>
            </a:r>
          </a:p>
          <a:p>
            <a:pPr algn="l" marL="734059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Lifestyle Factors</a:t>
            </a:r>
          </a:p>
          <a:p>
            <a:pPr algn="l" marL="734059" indent="-367030" lvl="1">
              <a:lnSpc>
                <a:spcPts val="50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Environmental Factors (~)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21068" y="6548326"/>
            <a:ext cx="1644586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40% of dementia causes may be preventable (Livingston et al., 2020)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558"/>
            <a:ext cx="5907348" cy="10447488"/>
            <a:chOff x="0" y="0"/>
            <a:chExt cx="1555845" cy="27516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845" cy="2751602"/>
            </a:xfrm>
            <a:custGeom>
              <a:avLst/>
              <a:gdLst/>
              <a:ahLst/>
              <a:cxnLst/>
              <a:rect r="r" b="b" t="t" l="l"/>
              <a:pathLst>
                <a:path h="2751602" w="1555845">
                  <a:moveTo>
                    <a:pt x="0" y="0"/>
                  </a:moveTo>
                  <a:lnTo>
                    <a:pt x="1555845" y="0"/>
                  </a:lnTo>
                  <a:lnTo>
                    <a:pt x="1555845" y="2751602"/>
                  </a:lnTo>
                  <a:lnTo>
                    <a:pt x="0" y="2751602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1555845" cy="28468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55763" y="0"/>
            <a:ext cx="5923633" cy="10331052"/>
          </a:xfrm>
          <a:custGeom>
            <a:avLst/>
            <a:gdLst/>
            <a:ahLst/>
            <a:cxnLst/>
            <a:rect r="r" b="b" t="t" l="l"/>
            <a:pathLst>
              <a:path h="10331052" w="5923633">
                <a:moveTo>
                  <a:pt x="0" y="0"/>
                </a:moveTo>
                <a:lnTo>
                  <a:pt x="5923633" y="0"/>
                </a:lnTo>
                <a:lnTo>
                  <a:pt x="5923633" y="10331052"/>
                </a:lnTo>
                <a:lnTo>
                  <a:pt x="0" y="1033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566" t="0" r="-12458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46028" y="-166045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9" y="0"/>
                </a:lnTo>
                <a:lnTo>
                  <a:pt x="2404519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36225" y="3359029"/>
            <a:ext cx="4234897" cy="3740544"/>
            <a:chOff x="0" y="0"/>
            <a:chExt cx="5646530" cy="4987392"/>
          </a:xfrm>
        </p:grpSpPr>
        <p:sp>
          <p:nvSpPr>
            <p:cNvPr name="Freeform 8" id="8"/>
            <p:cNvSpPr/>
            <p:nvPr/>
          </p:nvSpPr>
          <p:spPr>
            <a:xfrm flipH="false" flipV="false" rot="-3872574">
              <a:off x="3733966" y="3624557"/>
              <a:ext cx="1122714" cy="1197315"/>
            </a:xfrm>
            <a:custGeom>
              <a:avLst/>
              <a:gdLst/>
              <a:ahLst/>
              <a:cxnLst/>
              <a:rect r="r" b="b" t="t" l="l"/>
              <a:pathLst>
                <a:path h="1197315" w="1122714">
                  <a:moveTo>
                    <a:pt x="0" y="0"/>
                  </a:moveTo>
                  <a:lnTo>
                    <a:pt x="1122713" y="0"/>
                  </a:lnTo>
                  <a:lnTo>
                    <a:pt x="1122713" y="1197315"/>
                  </a:lnTo>
                  <a:lnTo>
                    <a:pt x="0" y="1197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3374678" y="2033517"/>
              <a:ext cx="1815755" cy="1815755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794463" y="1058761"/>
              <a:ext cx="1815755" cy="1815755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425166" y="1769346"/>
              <a:ext cx="1949512" cy="1949512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261391" y="217762"/>
              <a:ext cx="1815755" cy="181575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2701940" y="2059649"/>
              <a:ext cx="2000400" cy="2000400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2135751" y="0"/>
              <a:ext cx="2033517" cy="2033517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12673" y="1348346"/>
              <a:ext cx="2426022" cy="1985426"/>
              <a:chOff x="0" y="0"/>
              <a:chExt cx="993173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144682" y="67285"/>
              <a:ext cx="2116709" cy="211670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283213" y="627394"/>
              <a:ext cx="2116709" cy="2116709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0" y="168934"/>
              <a:ext cx="5646530" cy="4538398"/>
            </a:xfrm>
            <a:custGeom>
              <a:avLst/>
              <a:gdLst/>
              <a:ahLst/>
              <a:cxnLst/>
              <a:rect r="r" b="b" t="t" l="l"/>
              <a:pathLst>
                <a:path h="4538398" w="5646530">
                  <a:moveTo>
                    <a:pt x="0" y="0"/>
                  </a:moveTo>
                  <a:lnTo>
                    <a:pt x="5646530" y="0"/>
                  </a:lnTo>
                  <a:lnTo>
                    <a:pt x="5646530" y="4538398"/>
                  </a:lnTo>
                  <a:lnTo>
                    <a:pt x="0" y="4538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7" id="37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5650415" y="221823"/>
            <a:ext cx="2151672" cy="1613754"/>
          </a:xfrm>
          <a:custGeom>
            <a:avLst/>
            <a:gdLst/>
            <a:ahLst/>
            <a:cxnLst/>
            <a:rect r="r" b="b" t="t" l="l"/>
            <a:pathLst>
              <a:path h="1613754" w="2151672">
                <a:moveTo>
                  <a:pt x="0" y="0"/>
                </a:moveTo>
                <a:lnTo>
                  <a:pt x="2151672" y="0"/>
                </a:lnTo>
                <a:lnTo>
                  <a:pt x="2151672" y="1613754"/>
                </a:lnTo>
                <a:lnTo>
                  <a:pt x="0" y="16137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6646028" y="2697553"/>
            <a:ext cx="11641972" cy="465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396ABC"/>
                </a:solidFill>
                <a:latin typeface="Agrandir Bold"/>
                <a:ea typeface="Agrandir Bold"/>
                <a:cs typeface="Agrandir Bold"/>
                <a:sym typeface="Agrandir Bold"/>
              </a:rPr>
              <a:t>10 Things You Can Do To Keep Your Brain Healthy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b="true" sz="839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1. Be Active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20806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922718" y="441196"/>
              <a:ext cx="1538371" cy="2501416"/>
            </a:xfrm>
            <a:custGeom>
              <a:avLst/>
              <a:gdLst/>
              <a:ahLst/>
              <a:cxnLst/>
              <a:rect r="r" b="b" t="t" l="l"/>
              <a:pathLst>
                <a:path h="2501416" w="1538371">
                  <a:moveTo>
                    <a:pt x="0" y="0"/>
                  </a:moveTo>
                  <a:lnTo>
                    <a:pt x="1538371" y="0"/>
                  </a:lnTo>
                  <a:lnTo>
                    <a:pt x="1538371" y="2501415"/>
                  </a:lnTo>
                  <a:lnTo>
                    <a:pt x="0" y="2501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Improves blood flow to brain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Promotes brain-friendly chemicals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Supports formation of new neural connections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reduces inflammation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396ABC"/>
                </a:solidFill>
                <a:latin typeface="Manjari Bold"/>
                <a:ea typeface="Manjari Bold"/>
                <a:cs typeface="Manjari Bold"/>
                <a:sym typeface="Manjari Bold"/>
              </a:rPr>
              <a:t>Benefits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0" y="7122227"/>
            <a:ext cx="182880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People who exercise regularly have a 35% lower risk of cognitive decline (NIA, 2020)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b="true" sz="839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1. Be Active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20806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922718" y="441196"/>
              <a:ext cx="1538371" cy="2501416"/>
            </a:xfrm>
            <a:custGeom>
              <a:avLst/>
              <a:gdLst/>
              <a:ahLst/>
              <a:cxnLst/>
              <a:rect r="r" b="b" t="t" l="l"/>
              <a:pathLst>
                <a:path h="2501416" w="1538371">
                  <a:moveTo>
                    <a:pt x="0" y="0"/>
                  </a:moveTo>
                  <a:lnTo>
                    <a:pt x="1538371" y="0"/>
                  </a:lnTo>
                  <a:lnTo>
                    <a:pt x="1538371" y="2501415"/>
                  </a:lnTo>
                  <a:lnTo>
                    <a:pt x="0" y="2501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Do at least </a:t>
            </a:r>
            <a:r>
              <a:rPr lang="en-US" b="true" sz="3600">
                <a:solidFill>
                  <a:srgbClr val="000000"/>
                </a:solidFill>
                <a:latin typeface="Leelawadee Bold"/>
                <a:ea typeface="Leelawadee Bold"/>
                <a:cs typeface="Leelawadee Bold"/>
                <a:sym typeface="Leelawadee Bold"/>
              </a:rPr>
              <a:t>150 minutes/week</a:t>
            </a: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 of moderate-intensity activity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Examples: walking, water aerobics, cycling, or dancing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Even light activity can add up over time!</a:t>
            </a:r>
          </a:p>
          <a:p>
            <a:pPr algn="l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Gardening, cleaning, folding laundry etc. ,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2. Eat Well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20806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14580" y="761406"/>
              <a:ext cx="2754647" cy="1860994"/>
            </a:xfrm>
            <a:custGeom>
              <a:avLst/>
              <a:gdLst/>
              <a:ahLst/>
              <a:cxnLst/>
              <a:rect r="r" b="b" t="t" l="l"/>
              <a:pathLst>
                <a:path h="1860994" w="2754647">
                  <a:moveTo>
                    <a:pt x="0" y="0"/>
                  </a:moveTo>
                  <a:lnTo>
                    <a:pt x="2754647" y="0"/>
                  </a:lnTo>
                  <a:lnTo>
                    <a:pt x="2754647" y="1860994"/>
                  </a:lnTo>
                  <a:lnTo>
                    <a:pt x="0" y="1860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3175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Processed foods and saturated fats increase inflammation and oxidative stress - both can damage brain cells.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Whole, nutrient-rich foods can reduce inflammation and improve brain plasticity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A healthy diet can lower your risk of dementia.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35" y="9258300"/>
            <a:ext cx="2404518" cy="2389490"/>
          </a:xfrm>
          <a:custGeom>
            <a:avLst/>
            <a:gdLst/>
            <a:ahLst/>
            <a:cxnLst/>
            <a:rect r="r" b="b" t="t" l="l"/>
            <a:pathLst>
              <a:path h="2389490" w="2404518">
                <a:moveTo>
                  <a:pt x="0" y="0"/>
                </a:moveTo>
                <a:lnTo>
                  <a:pt x="2404518" y="0"/>
                </a:lnTo>
                <a:lnTo>
                  <a:pt x="2404518" y="2389490"/>
                </a:lnTo>
                <a:lnTo>
                  <a:pt x="0" y="238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558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96AB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816593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844"/>
            <a:ext cx="18288000" cy="2995669"/>
          </a:xfrm>
          <a:custGeom>
            <a:avLst/>
            <a:gdLst/>
            <a:ahLst/>
            <a:cxnLst/>
            <a:rect r="r" b="b" t="t" l="l"/>
            <a:pathLst>
              <a:path h="2995669" w="18288000">
                <a:moveTo>
                  <a:pt x="0" y="0"/>
                </a:moveTo>
                <a:lnTo>
                  <a:pt x="18288000" y="0"/>
                </a:lnTo>
                <a:lnTo>
                  <a:pt x="18288000" y="2995670"/>
                </a:lnTo>
                <a:lnTo>
                  <a:pt x="0" y="2995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27" t="-126141" r="0" b="-2408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3673" y="527831"/>
            <a:ext cx="9504537" cy="168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8399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2. Eat Well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33935" y="616362"/>
            <a:ext cx="2167674" cy="1914634"/>
            <a:chOff x="0" y="0"/>
            <a:chExt cx="2890232" cy="2552846"/>
          </a:xfrm>
        </p:grpSpPr>
        <p:sp>
          <p:nvSpPr>
            <p:cNvPr name="Freeform 9" id="9"/>
            <p:cNvSpPr/>
            <p:nvPr/>
          </p:nvSpPr>
          <p:spPr>
            <a:xfrm flipH="false" flipV="false" rot="-3872574">
              <a:off x="1911267" y="1855265"/>
              <a:ext cx="574672" cy="612857"/>
            </a:xfrm>
            <a:custGeom>
              <a:avLst/>
              <a:gdLst/>
              <a:ahLst/>
              <a:cxnLst/>
              <a:rect r="r" b="b" t="t" l="l"/>
              <a:pathLst>
                <a:path h="612857" w="574672">
                  <a:moveTo>
                    <a:pt x="0" y="0"/>
                  </a:moveTo>
                  <a:lnTo>
                    <a:pt x="574672" y="0"/>
                  </a:lnTo>
                  <a:lnTo>
                    <a:pt x="574672" y="612858"/>
                  </a:lnTo>
                  <a:lnTo>
                    <a:pt x="0" y="61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353283" r="-664272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727362" y="1040876"/>
              <a:ext cx="929412" cy="92941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942233" y="541937"/>
              <a:ext cx="929412" cy="92941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485" y="905657"/>
              <a:ext cx="997877" cy="997877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669375" y="111464"/>
              <a:ext cx="929412" cy="92941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383015" y="1054252"/>
              <a:ext cx="1023925" cy="1023925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093205" y="0"/>
              <a:ext cx="1040876" cy="1040876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57673" y="690164"/>
              <a:ext cx="1241783" cy="1016260"/>
              <a:chOff x="0" y="0"/>
              <a:chExt cx="993173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93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93173">
                    <a:moveTo>
                      <a:pt x="496586" y="0"/>
                    </a:moveTo>
                    <a:cubicBezTo>
                      <a:pt x="222329" y="0"/>
                      <a:pt x="0" y="181951"/>
                      <a:pt x="0" y="406400"/>
                    </a:cubicBezTo>
                    <a:cubicBezTo>
                      <a:pt x="0" y="630849"/>
                      <a:pt x="222329" y="812800"/>
                      <a:pt x="496586" y="812800"/>
                    </a:cubicBezTo>
                    <a:cubicBezTo>
                      <a:pt x="770843" y="812800"/>
                      <a:pt x="993173" y="630849"/>
                      <a:pt x="993173" y="406400"/>
                    </a:cubicBezTo>
                    <a:cubicBezTo>
                      <a:pt x="993173" y="181951"/>
                      <a:pt x="770843" y="0"/>
                      <a:pt x="49658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3110" y="28575"/>
                <a:ext cx="806953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85917" y="34441"/>
              <a:ext cx="1083458" cy="1083458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4965" y="321138"/>
              <a:ext cx="1083458" cy="108345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86470"/>
              <a:ext cx="2890232" cy="2323024"/>
            </a:xfrm>
            <a:custGeom>
              <a:avLst/>
              <a:gdLst/>
              <a:ahLst/>
              <a:cxnLst/>
              <a:rect r="r" b="b" t="t" l="l"/>
              <a:pathLst>
                <a:path h="2323024" w="2890232">
                  <a:moveTo>
                    <a:pt x="0" y="0"/>
                  </a:moveTo>
                  <a:lnTo>
                    <a:pt x="2890232" y="0"/>
                  </a:lnTo>
                  <a:lnTo>
                    <a:pt x="2890232" y="2323024"/>
                  </a:lnTo>
                  <a:lnTo>
                    <a:pt x="0" y="232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5553836" y="811644"/>
            <a:ext cx="1965237" cy="1473927"/>
          </a:xfrm>
          <a:custGeom>
            <a:avLst/>
            <a:gdLst/>
            <a:ahLst/>
            <a:cxnLst/>
            <a:rect r="r" b="b" t="t" l="l"/>
            <a:pathLst>
              <a:path h="1473927" w="1965237">
                <a:moveTo>
                  <a:pt x="0" y="0"/>
                </a:moveTo>
                <a:lnTo>
                  <a:pt x="1965236" y="0"/>
                </a:lnTo>
                <a:lnTo>
                  <a:pt x="1965236" y="1473927"/>
                </a:lnTo>
                <a:lnTo>
                  <a:pt x="0" y="1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4747795" y="7614765"/>
            <a:ext cx="5023011" cy="4771860"/>
          </a:xfrm>
          <a:custGeom>
            <a:avLst/>
            <a:gdLst/>
            <a:ahLst/>
            <a:cxnLst/>
            <a:rect r="r" b="b" t="t" l="l"/>
            <a:pathLst>
              <a:path h="4771860" w="5023011">
                <a:moveTo>
                  <a:pt x="5023010" y="0"/>
                </a:moveTo>
                <a:lnTo>
                  <a:pt x="0" y="0"/>
                </a:lnTo>
                <a:lnTo>
                  <a:pt x="0" y="4771860"/>
                </a:lnTo>
                <a:lnTo>
                  <a:pt x="5023010" y="4771860"/>
                </a:lnTo>
                <a:lnTo>
                  <a:pt x="50230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5267527" y="2720806"/>
            <a:ext cx="2537855" cy="2537855"/>
            <a:chOff x="0" y="0"/>
            <a:chExt cx="3383807" cy="33838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383807" cy="3383807"/>
            </a:xfrm>
            <a:custGeom>
              <a:avLst/>
              <a:gdLst/>
              <a:ahLst/>
              <a:cxnLst/>
              <a:rect r="r" b="b" t="t" l="l"/>
              <a:pathLst>
                <a:path h="3383807" w="3383807">
                  <a:moveTo>
                    <a:pt x="0" y="0"/>
                  </a:moveTo>
                  <a:lnTo>
                    <a:pt x="3383807" y="0"/>
                  </a:lnTo>
                  <a:lnTo>
                    <a:pt x="3383807" y="3383807"/>
                  </a:lnTo>
                  <a:lnTo>
                    <a:pt x="0" y="3383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314580" y="761406"/>
              <a:ext cx="2754647" cy="1860994"/>
            </a:xfrm>
            <a:custGeom>
              <a:avLst/>
              <a:gdLst/>
              <a:ahLst/>
              <a:cxnLst/>
              <a:rect r="r" b="b" t="t" l="l"/>
              <a:pathLst>
                <a:path h="1860994" w="2754647">
                  <a:moveTo>
                    <a:pt x="0" y="0"/>
                  </a:moveTo>
                  <a:lnTo>
                    <a:pt x="2754647" y="0"/>
                  </a:lnTo>
                  <a:lnTo>
                    <a:pt x="2754647" y="1860994"/>
                  </a:lnTo>
                  <a:lnTo>
                    <a:pt x="0" y="1860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28700" y="4222817"/>
            <a:ext cx="14370223" cy="445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Eat lots of fruits, veggies, lean meats, and whole grains (Consider the Mediterranean diet)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Prioritize leafy greens, berries, whole grains, nuts, legumes, fish, and olive oil.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Limit sugary drinks, fried foods, red meat, and high-fat dairy.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Leelawadee"/>
                <a:ea typeface="Leelawadee"/>
                <a:cs typeface="Leelawadee"/>
                <a:sym typeface="Leelawadee"/>
              </a:rPr>
              <a:t>Drinking plenty of water also supports brain function and overall energy.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3604249"/>
            <a:ext cx="7167007" cy="69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5"/>
              </a:lnSpc>
            </a:pPr>
            <a:r>
              <a:rPr lang="en-US" sz="3996" spc="211" b="true">
                <a:solidFill>
                  <a:srgbClr val="ED3424"/>
                </a:solidFill>
                <a:latin typeface="Manjari Bold"/>
                <a:ea typeface="Manjari Bold"/>
                <a:cs typeface="Manjari Bold"/>
                <a:sym typeface="Manjari Bold"/>
              </a:rPr>
              <a:t>Recommendations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DAGtKpfcP4M</dc:identifier>
  <dcterms:modified xsi:type="dcterms:W3CDTF">2011-08-01T06:04:30Z</dcterms:modified>
  <cp:revision>1</cp:revision>
  <dc:title>Brain Health PPT</dc:title>
</cp:coreProperties>
</file>