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416" r:id="rId2"/>
    <p:sldId id="411" r:id="rId3"/>
    <p:sldId id="398" r:id="rId4"/>
    <p:sldId id="418" r:id="rId5"/>
    <p:sldId id="412" r:id="rId6"/>
    <p:sldId id="413" r:id="rId7"/>
    <p:sldId id="401" r:id="rId8"/>
    <p:sldId id="389" r:id="rId9"/>
    <p:sldId id="379" r:id="rId10"/>
    <p:sldId id="399" r:id="rId11"/>
    <p:sldId id="360" r:id="rId12"/>
    <p:sldId id="417" r:id="rId13"/>
    <p:sldId id="348" r:id="rId14"/>
    <p:sldId id="349" r:id="rId15"/>
    <p:sldId id="355" r:id="rId16"/>
    <p:sldId id="356" r:id="rId17"/>
    <p:sldId id="308" r:id="rId18"/>
    <p:sldId id="310" r:id="rId19"/>
    <p:sldId id="315" r:id="rId20"/>
    <p:sldId id="317" r:id="rId21"/>
    <p:sldId id="334" r:id="rId22"/>
    <p:sldId id="335" r:id="rId23"/>
    <p:sldId id="362" r:id="rId24"/>
    <p:sldId id="406" r:id="rId25"/>
    <p:sldId id="408" r:id="rId26"/>
    <p:sldId id="410" r:id="rId27"/>
    <p:sldId id="391" r:id="rId28"/>
    <p:sldId id="393" r:id="rId29"/>
    <p:sldId id="394" r:id="rId30"/>
    <p:sldId id="368" r:id="rId31"/>
    <p:sldId id="414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7" autoAdjust="0"/>
    <p:restoredTop sz="83764" autoAdjust="0"/>
  </p:normalViewPr>
  <p:slideViewPr>
    <p:cSldViewPr>
      <p:cViewPr varScale="1">
        <p:scale>
          <a:sx n="114" d="100"/>
          <a:sy n="114" d="100"/>
        </p:scale>
        <p:origin x="62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329" cy="4621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0"/>
            <a:ext cx="3012329" cy="4621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4BC0E3E3-0815-4C8A-AFD0-E93D4C436F1F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9"/>
            <a:ext cx="3012329" cy="4621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8772379"/>
            <a:ext cx="3012329" cy="4621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4C4D8D13-DC26-4BCC-999F-4ABA4E8B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16CE6132-01E8-4D3B-8256-DC9D0C4D786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180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180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C8957A7-0E97-44E3-B9AB-DF6AE475A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5918" indent="-2753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412" indent="-2202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1977" indent="-2202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542" indent="-2202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106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3671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235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800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886155-7C86-4C2F-8360-9A52B71AA6B2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WIHA works to research and spread “”Evidence-based Prevention PROGRAMS.”</a:t>
            </a:r>
          </a:p>
          <a:p>
            <a:r>
              <a:rPr lang="en-US" dirty="0"/>
              <a:t>PREVENTION: Prevents worsening of disease, falls or fractures, injury, disease</a:t>
            </a:r>
          </a:p>
          <a:p>
            <a:r>
              <a:rPr lang="en-US" dirty="0"/>
              <a:t>PROGRAM: format, script, key elements,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6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Helps explain where consumers can find EBPPs.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57A7-0E97-44E3-B9AB-DF6AE475AB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Did you know that there are four major sets of factors that impact </a:t>
            </a:r>
            <a:r>
              <a:rPr lang="en-US"/>
              <a:t>your health?</a:t>
            </a:r>
          </a:p>
          <a:p>
            <a:r>
              <a:rPr lang="en-US"/>
              <a:t>Clinical </a:t>
            </a:r>
            <a:r>
              <a:rPr lang="en-US" dirty="0"/>
              <a:t>Care: That’s your ACCESS</a:t>
            </a:r>
            <a:r>
              <a:rPr lang="en-US" baseline="0" dirty="0"/>
              <a:t> TO CARE and the QUALITY OF CARE from docs, hospitals.</a:t>
            </a:r>
          </a:p>
          <a:p>
            <a:r>
              <a:rPr lang="en-US" baseline="0" dirty="0"/>
              <a:t>Physical Environment: That’s Air &amp; Water Quality, Housing and Transit</a:t>
            </a:r>
          </a:p>
          <a:p>
            <a:r>
              <a:rPr lang="en-US" dirty="0"/>
              <a:t>Your Health Behaviors:   That’s your use of tobacco, diet and exercise, alcohol</a:t>
            </a:r>
            <a:r>
              <a:rPr lang="en-US" baseline="0" dirty="0"/>
              <a:t> and drug use, and sexual activity</a:t>
            </a:r>
          </a:p>
          <a:p>
            <a:r>
              <a:rPr lang="en-US" baseline="0" dirty="0"/>
              <a:t>Social &amp; Economic Factors: That’s education, employment, income, family and social support and Community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7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Guest experts of PT, Vision specialist, Community Mobility Specialist, Pharmacist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Guest Experts assist with some of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9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conditions such as:</a:t>
            </a:r>
            <a:r>
              <a:rPr lang="en-US" baseline="0" dirty="0"/>
              <a:t> diabetes, arthritis, heart disease, chronic obstructive pulmonary disease (COPD), depression.  How many of you have one of these chronic health conditions?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Meets the triple aim of health care reform: Better health, Better health care.  Lower costs.  Improved healthful behaviors</a:t>
            </a:r>
            <a:r>
              <a:rPr lang="en-US" baseline="0" dirty="0"/>
              <a:t> (exercise, cognitive symptom management, coping and communication with physicians).  Improved their health status (self-reported health, fatigue, disability, social/role activities and health distress)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do we mean by POSITIVE ATTITUDES?   That means people who see aging as a good thing – see opportunities and good experiences .  NEGATIVE ATTITUDES are feeling that growing older means inevitable illness, decline, loss of 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can see from this slide, the incidence</a:t>
            </a:r>
            <a:r>
              <a:rPr lang="en-US" baseline="0" dirty="0"/>
              <a:t> of </a:t>
            </a:r>
            <a:r>
              <a:rPr lang="en-US" dirty="0"/>
              <a:t>diabetes is a significant problem in Wisconsin.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Sherri:</a:t>
            </a:r>
            <a:r>
              <a:rPr lang="en-US" baseline="0" dirty="0"/>
              <a:t> As this slide shows, the health and financial costs of diabetes are enormous.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8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Healthy eating includes meal planning, reading labels, portions vs. servings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29" indent="-285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12" indent="-2285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38" indent="-2285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63" indent="-2285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188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1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38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56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5DE069-335D-4783-AA7F-343F47237C01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4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55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8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208">
              <a:defRPr/>
            </a:pPr>
            <a:r>
              <a:rPr lang="en-US" dirty="0"/>
              <a:t>Same good outcomes, </a:t>
            </a:r>
          </a:p>
          <a:p>
            <a:pPr defTabSz="927208">
              <a:defRPr/>
            </a:pPr>
            <a:r>
              <a:rPr lang="en-US" dirty="0"/>
              <a:t>regardless of rural/urban, ethnic minorities, rural, ethnic minorities, adult children of aging parents, well-spouses/partners, caregivers at differing stages in their caregiving role, living situations, financial and educational backgrounds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8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8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5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Great to see so many hands!  Do you know why you do these things?  Because like us, YOU believe in Prevention.</a:t>
            </a:r>
            <a:r>
              <a:rPr lang="en-US" baseline="0" dirty="0"/>
              <a:t>  YOU believe in healthy aging.  YOU believe in science.  Because researchers and scientists have identified all of these “interventions” as things that will help you stay well longer.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session, do you see how you are the one person you see everyday and you can have a big impact on your own health?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1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Did you know that there are four major sets of factors that impact </a:t>
            </a:r>
            <a:r>
              <a:rPr lang="en-US"/>
              <a:t>your health?</a:t>
            </a:r>
          </a:p>
          <a:p>
            <a:r>
              <a:rPr lang="en-US"/>
              <a:t>Clinical </a:t>
            </a:r>
            <a:r>
              <a:rPr lang="en-US" dirty="0"/>
              <a:t>Care: That’s your ACCESS</a:t>
            </a:r>
            <a:r>
              <a:rPr lang="en-US" baseline="0" dirty="0"/>
              <a:t> TO CARE and the QUALITY OF CARE from docs, hospitals.</a:t>
            </a:r>
          </a:p>
          <a:p>
            <a:r>
              <a:rPr lang="en-US" baseline="0" dirty="0"/>
              <a:t>Physical Environment: That’s Air &amp; Water Quality, Housing and Transit</a:t>
            </a:r>
          </a:p>
          <a:p>
            <a:r>
              <a:rPr lang="en-US" dirty="0"/>
              <a:t>Your Health Behaviors:   That’s your use of tobacco, diet and exercise, alcohol</a:t>
            </a:r>
            <a:r>
              <a:rPr lang="en-US" baseline="0" dirty="0"/>
              <a:t> and drug use, and sexual activity</a:t>
            </a:r>
          </a:p>
          <a:p>
            <a:r>
              <a:rPr lang="en-US" baseline="0" dirty="0"/>
              <a:t>Social &amp; Economic Factors: That’s education, employment, income, family and social support and Community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many of you think</a:t>
            </a:r>
            <a:r>
              <a:rPr lang="en-US" baseline="0" dirty="0"/>
              <a:t> it’s 80%?  60%?  40%?  20 %?     And the answer is………………  ONLY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many of you think</a:t>
            </a:r>
            <a:r>
              <a:rPr lang="en-US" baseline="0" dirty="0"/>
              <a:t> it’s 10%?  15%  20%  30%     And the answer is……………… 30%   That’s right – what YOU DO at home about your health has a bigger impact than what the doctors and hospitals prescribe and do “to”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E5BB9-F368-4B89-9ECD-5AEA0DF546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look at all the factors.  N</a:t>
            </a:r>
            <a:r>
              <a:rPr lang="en-US" baseline="0" dirty="0"/>
              <a:t>otice that CLINICAL care is </a:t>
            </a:r>
            <a:r>
              <a:rPr lang="en-US" b="1" baseline="0" dirty="0"/>
              <a:t>only </a:t>
            </a:r>
            <a:r>
              <a:rPr lang="en-US" b="0" baseline="0" dirty="0"/>
              <a:t>20%.  Your own health behavior is a larger slice of the pie at 30%</a:t>
            </a:r>
          </a:p>
          <a:p>
            <a:r>
              <a:rPr lang="en-US" b="0" baseline="0" dirty="0"/>
              <a:t>Physical environment contributes 10% and the biggest section of all, at 40% is Social and Economic Factors.</a:t>
            </a:r>
          </a:p>
          <a:p>
            <a:endParaRPr lang="en-US" b="0" baseline="0" dirty="0"/>
          </a:p>
          <a:p>
            <a:r>
              <a:rPr lang="en-US" b="0" baseline="0" dirty="0"/>
              <a:t>How often do you see your health care provider?  Now, how often do you see yourself?  Every day, right?!  You have a daily opportunity to do something to improve your health.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57A7-0E97-44E3-B9AB-DF6AE475AB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more we take care of OURSELVES,</a:t>
            </a:r>
            <a:r>
              <a:rPr lang="en-US" baseline="0" dirty="0"/>
              <a:t> the better chance we’ll continue on our journey into aging with solid footing, and NOT fall into the long-term care waters…..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111A-D72C-4916-82E3-51C3F62ED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5918" indent="-2753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412" indent="-2202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1977" indent="-2202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542" indent="-2202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106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3671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235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800" indent="-2202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58FB3C-91D3-4C97-9107-8287DA25FA6E}" type="slidenum">
              <a:rPr lang="en-US" smtClean="0"/>
              <a:pPr eaLnBrk="1" hangingPunct="1"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02D1-4D76-43E3-99EF-3703E7B6124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E8EB7-FDCA-47FE-AF40-BB3612041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t="20410" r="23666" b="22763"/>
          <a:stretch/>
        </p:blipFill>
        <p:spPr>
          <a:xfrm>
            <a:off x="-457200" y="2209800"/>
            <a:ext cx="3615559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FDCCF-7DD3-4BFF-A46A-1AB4584BE27D}"/>
              </a:ext>
            </a:extLst>
          </p:cNvPr>
          <p:cNvSpPr txBox="1"/>
          <p:nvPr/>
        </p:nvSpPr>
        <p:spPr>
          <a:xfrm>
            <a:off x="3276600" y="760274"/>
            <a:ext cx="5499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Help Yourself </a:t>
            </a:r>
          </a:p>
          <a:p>
            <a: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to Better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CACE4-C0F9-429E-B157-7D951001D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2" r="20776"/>
          <a:stretch/>
        </p:blipFill>
        <p:spPr>
          <a:xfrm>
            <a:off x="-642918" y="-609600"/>
            <a:ext cx="3767118" cy="2993136"/>
          </a:xfrm>
          <a:prstGeom prst="rect">
            <a:avLst/>
          </a:prstGeom>
        </p:spPr>
      </p:pic>
      <p:pic>
        <p:nvPicPr>
          <p:cNvPr id="2051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4527" r="17143" b="17143"/>
          <a:stretch/>
        </p:blipFill>
        <p:spPr bwMode="auto">
          <a:xfrm>
            <a:off x="-270641" y="4513316"/>
            <a:ext cx="3429000" cy="22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3648" y="6673334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C4D2D-57DA-43F0-B07E-626C3668FD24}"/>
              </a:ext>
            </a:extLst>
          </p:cNvPr>
          <p:cNvCxnSpPr>
            <a:cxnSpLocks/>
          </p:cNvCxnSpPr>
          <p:nvPr/>
        </p:nvCxnSpPr>
        <p:spPr>
          <a:xfrm>
            <a:off x="3429000" y="27432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74B6EB-BC07-490E-8176-D2A046D03F67}"/>
              </a:ext>
            </a:extLst>
          </p:cNvPr>
          <p:cNvSpPr txBox="1"/>
          <p:nvPr/>
        </p:nvSpPr>
        <p:spPr>
          <a:xfrm>
            <a:off x="3313386" y="2839641"/>
            <a:ext cx="549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Simple steps you can take to have more control of your health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CEBC4-2788-4640-A5F1-249370C12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32210"/>
            <a:ext cx="3594563" cy="11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02693" y="359192"/>
            <a:ext cx="8458200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What’s an Evidence-Based Health Promotion Program?</a:t>
            </a:r>
            <a:b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4000" b="1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2973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Means: </a:t>
            </a:r>
            <a:r>
              <a:rPr lang="en-US" sz="3200" b="1" i="1" dirty="0">
                <a:latin typeface="Leelawadee" panose="020B0502040204020203" pitchFamily="34" charset="-34"/>
                <a:cs typeface="Leelawadee" panose="020B0502040204020203" pitchFamily="34" charset="-34"/>
              </a:rPr>
              <a:t>Researched 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and</a:t>
            </a:r>
            <a:r>
              <a:rPr lang="en-US" sz="3200" b="1" i="1" dirty="0">
                <a:latin typeface="Leelawadee" panose="020B0502040204020203" pitchFamily="34" charset="-34"/>
                <a:cs typeface="Leelawadee" panose="020B0502040204020203" pitchFamily="34" charset="-34"/>
              </a:rPr>
              <a:t> Proven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Proven to 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Improve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health and well-being, or 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Reduce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disease, disability and/or injury</a:t>
            </a:r>
          </a:p>
          <a:p>
            <a:pPr marL="0" indent="0">
              <a:buNone/>
              <a:defRPr/>
            </a:pPr>
            <a:endParaRPr lang="en-US" sz="17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Health Promotion: 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prevents injury and improves or relieves symptoms of disease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FontTx/>
              <a:buNone/>
              <a:defRPr/>
            </a:pPr>
            <a:r>
              <a:rPr lang="en-US" sz="2800" dirty="0"/>
              <a:t>						</a:t>
            </a:r>
            <a:r>
              <a:rPr lang="en-US" sz="1600" dirty="0"/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E321F-5430-4589-A679-2C3FA4CE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AFFA1-4996-43F1-9F1A-A91FD8D2E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-135082"/>
            <a:ext cx="9542930" cy="7374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A035D-ACC5-4C09-9E1B-1E188D59706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9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3DE13-0887-4839-B908-35CDB9EB4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8"/>
            <a:ext cx="13291878" cy="5828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59973"/>
            <a:ext cx="9372600" cy="198129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WIHA’s Evidence-Based Health Promotion Programs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2E704-0E5C-46A4-9389-DEE8D5A9A796}"/>
              </a:ext>
            </a:extLst>
          </p:cNvPr>
          <p:cNvSpPr txBox="1"/>
          <p:nvPr/>
        </p:nvSpPr>
        <p:spPr>
          <a:xfrm>
            <a:off x="3912035" y="2205335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Stepping On fall prevention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FBD2D-18F8-4413-88C3-8FC1757F3581}"/>
              </a:ext>
            </a:extLst>
          </p:cNvPr>
          <p:cNvSpPr txBox="1"/>
          <p:nvPr/>
        </p:nvSpPr>
        <p:spPr>
          <a:xfrm>
            <a:off x="762000" y="4507468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Powerful Tools for Caregivers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56427-358C-4344-99ED-0D59FAF05D99}"/>
              </a:ext>
            </a:extLst>
          </p:cNvPr>
          <p:cNvSpPr txBox="1"/>
          <p:nvPr/>
        </p:nvSpPr>
        <p:spPr>
          <a:xfrm>
            <a:off x="457200" y="3043535"/>
            <a:ext cx="4800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Living Well with Chronic Conditions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C4136-3B5A-447F-8F8D-B3AE97A76737}"/>
              </a:ext>
            </a:extLst>
          </p:cNvPr>
          <p:cNvSpPr txBox="1"/>
          <p:nvPr/>
        </p:nvSpPr>
        <p:spPr>
          <a:xfrm>
            <a:off x="5089131" y="3650902"/>
            <a:ext cx="443586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Healthy Living with Diabetes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CB44E-0C82-47D1-B4A5-FEB3A3306D26}"/>
              </a:ext>
            </a:extLst>
          </p:cNvPr>
          <p:cNvSpPr txBox="1"/>
          <p:nvPr/>
        </p:nvSpPr>
        <p:spPr>
          <a:xfrm>
            <a:off x="4953000" y="5256367"/>
            <a:ext cx="3200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Walk With Ease</a:t>
            </a:r>
          </a:p>
        </p:txBody>
      </p:sp>
    </p:spTree>
    <p:extLst>
      <p:ext uri="{BB962C8B-B14F-4D97-AF65-F5344CB8AC3E}">
        <p14:creationId xmlns:p14="http://schemas.microsoft.com/office/powerpoint/2010/main" val="13278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50" y="2734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Stepping On</a:t>
            </a:r>
            <a:b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The falls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72" y="1774519"/>
            <a:ext cx="7606409" cy="45259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1 in 4 people aged 65+ falls every year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Fall-related injuries are the leading cause of death in Wisconsin for older persons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A majority of falls occur at home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Falls are 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not a normal part of aging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; they are 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preventable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Reduces the risk of falling by 31%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49091"/>
            <a:ext cx="1390099" cy="1267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5B99B-DF50-46C3-9E51-2EF78523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266"/>
            <a:ext cx="7886700" cy="1325563"/>
          </a:xfrm>
        </p:spPr>
        <p:txBody>
          <a:bodyPr/>
          <a:lstStyle/>
          <a:p>
            <a:r>
              <a:rPr lang="en-US" b="1" dirty="0"/>
              <a:t>         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Consequences of 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682"/>
            <a:ext cx="9201150" cy="457228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40% of nursing home admissions had a fall  </a:t>
            </a:r>
          </a:p>
          <a:p>
            <a:pPr marL="0" indent="0">
              <a:buNone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  in the prior 30 days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WI Hospital and ED visits = $800M each year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75% of costs are covered by Medicare &amp; Medicaid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Cost of doctor visits, time off work, caregivers, etc., </a:t>
            </a:r>
          </a:p>
          <a:p>
            <a:pPr marL="0" indent="0">
              <a:buNone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  in addition to ED costs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Emotional toll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Fear of falling → reduced activity and isolation,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causing and increased risk for falls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70C5D-83F5-4045-9F6F-499B5628C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" y="223249"/>
            <a:ext cx="1390099" cy="1267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59E88-DF3D-4826-9D33-026E16E86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01" y="304800"/>
            <a:ext cx="75322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              </a:t>
            </a:r>
            <a:br>
              <a:rPr lang="en-US" b="1" i="1" dirty="0"/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Stepping On is CDC-Endorsed 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Addresses multiple factors associated with falls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27264"/>
            <a:ext cx="8229600" cy="3992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 Strength and Balance Exercises</a:t>
            </a:r>
          </a:p>
          <a:p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 Vision</a:t>
            </a:r>
          </a:p>
          <a:p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 Medication Review</a:t>
            </a:r>
          </a:p>
          <a:p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 Home Modification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ED487-AC93-438C-B2EE-B3EF542F2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" y="223249"/>
            <a:ext cx="1390099" cy="1267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66BA9-46A9-4630-8ECB-2B9ABE258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01" y="158263"/>
            <a:ext cx="7227399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Stepping On Topics Covered: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Building trust, risk appraisal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Strength and balance exercises, homework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Home hazards and safety modifications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Community safety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Bone health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Medication management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Sleep medication alternatives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Safe footwear and safe clothing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Vision and falls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256DF-8FCF-47BE-ACEE-FCF042002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" y="223249"/>
            <a:ext cx="1390099" cy="1267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8E8C9-0435-42D2-BF9F-9728B8E70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56" y="946223"/>
            <a:ext cx="7320778" cy="690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   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Living Well with Chronic Conditions &amp; </a:t>
            </a:r>
            <a:r>
              <a:rPr lang="en-US" sz="4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Tomando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Control de </a:t>
            </a:r>
            <a:r>
              <a:rPr lang="en-US" sz="4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su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4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Salud</a:t>
            </a:r>
            <a:b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100" dirty="0">
                <a:latin typeface="Leelawadee" panose="020B0502040204020203" pitchFamily="34" charset="-34"/>
                <a:cs typeface="Leelawadee" panose="020B0502040204020203" pitchFamily="34" charset="-34"/>
              </a:rPr>
              <a:t>Why it’s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941" y="2590800"/>
            <a:ext cx="7606409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Chronic conditions (heart disease, stroke,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cancer, diabetes, asthma, arthritis) most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common and costly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80% adults have at least 1; 50% have 2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Incidence even higher in communities of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color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Unlike acute conditions, individual must </a:t>
            </a:r>
          </a:p>
          <a:p>
            <a:pPr marL="0" indent="0">
              <a:buNone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  self-manage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4" descr="Energy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102"/>
            <a:ext cx="1137421" cy="11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122D5-5271-42A7-884C-642539227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8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93" y="2759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Consequences of Chronic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37" y="1237695"/>
            <a:ext cx="760640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Responsible for over 2/3 U.S. deaths annually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Accounts for over 80% of $2 trillion health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care costs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Medicaid and Medicare largest payors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Responsible for significant and </a:t>
            </a:r>
            <a:r>
              <a:rPr lang="en-US" sz="28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preventable </a:t>
            </a:r>
            <a:br>
              <a:rPr lang="en-US" sz="28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hospitalizations, ED visits, doc visits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Result in work absenteeism, loss of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productivity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Emotional and physical toll on individuals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and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Energy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391"/>
            <a:ext cx="1081277" cy="10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FFF2FF-697A-4E27-BAF6-AC45662C7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740638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b="1" dirty="0"/>
            </a:br>
            <a:br>
              <a:rPr lang="en-US" sz="6000" b="1" dirty="0"/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Researched and proven.  </a:t>
            </a:r>
            <a:b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   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Study results show that participants: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6295"/>
            <a:ext cx="7924800" cy="452596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Improved their healthful behaviors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Improved their health status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Decreased days in hospital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Decreased ED visits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Energy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390"/>
            <a:ext cx="1213587" cy="12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39C47-ED2F-4F15-BDC3-55160A93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37079"/>
            <a:ext cx="7924800" cy="1981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           Did you know?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AF2526-7B68-4F74-90F3-8F74E1AEF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04800"/>
            <a:ext cx="4191000" cy="419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DF44A7-EFAD-41AE-A474-2FE2F2CB5C28}"/>
              </a:ext>
            </a:extLst>
          </p:cNvPr>
          <p:cNvSpPr txBox="1"/>
          <p:nvPr/>
        </p:nvSpPr>
        <p:spPr>
          <a:xfrm>
            <a:off x="3810000" y="1295400"/>
            <a:ext cx="495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People who have POSITIVE associations with growing older live an average of 7.5 year LONGER than those who feel that aging is an inevitable decline in health and abilities.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95441-2A1F-4F49-9BC0-AF41F5BE4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6385" y="1433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Topics Covered: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877" y="1237695"/>
            <a:ext cx="8077200" cy="4525963"/>
          </a:xfrm>
        </p:spPr>
        <p:txBody>
          <a:bodyPr>
            <a:normAutofit fontScale="25000" lnSpcReduction="20000"/>
          </a:bodyPr>
          <a:lstStyle/>
          <a:p>
            <a:pPr marL="91440" indent="-91440">
              <a:lnSpc>
                <a:spcPct val="120000"/>
              </a:lnSpc>
            </a:pPr>
            <a:r>
              <a:rPr lang="en-US" sz="9600" dirty="0"/>
              <a:t> Mind-Body Connection, Sleep, “Action Plans”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Problem-Solving, Dealing with Difficult Emotions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Making Decisions, Pain, Fatigue, Physical Activity,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Exercise, Relaxation 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Better Breathing, Healthy Eating, Communication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Skills, Problem-Solving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Healthy Food Choices, Medication Usage, Informed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Treatment Decisions, Positive Thinking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Working with Health Care Professionals and </a:t>
            </a:r>
          </a:p>
          <a:p>
            <a:pPr marL="91440" indent="-91440">
              <a:lnSpc>
                <a:spcPct val="120000"/>
              </a:lnSpc>
            </a:pPr>
            <a:r>
              <a:rPr lang="en-US" sz="9600" dirty="0"/>
              <a:t> Organizations, Weight Management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Energy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391"/>
            <a:ext cx="1081277" cy="10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B28EE-DE1F-428A-90B1-6757EDDE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 cstate="print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8632"/>
            <a:ext cx="1219200" cy="12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51" y="457200"/>
            <a:ext cx="8229600" cy="13498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Healthy Living with Diabetes &amp; </a:t>
            </a:r>
            <a:r>
              <a:rPr lang="en-US" sz="4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Vivir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4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Saludable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con Diabetes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Why they’re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90" y="1600200"/>
            <a:ext cx="7987410" cy="4525963"/>
          </a:xfrm>
        </p:spPr>
        <p:txBody>
          <a:bodyPr>
            <a:normAutofit/>
          </a:bodyPr>
          <a:lstStyle/>
          <a:p>
            <a:endParaRPr lang="en-US" u="sng" dirty="0"/>
          </a:p>
          <a:p>
            <a:endParaRPr lang="en-US" sz="1000" dirty="0"/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1 in 12 Americans affected by diabetes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By 2050 there will be 40 million Americans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with type 2 diabetes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In WI: 475,000 adults with diabetes and </a:t>
            </a:r>
          </a:p>
          <a:p>
            <a:pPr marL="0" indent="0">
              <a:buNone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 1.45 million adults with pre-diabetes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Even higher incidence in communities of color</a:t>
            </a:r>
          </a:p>
          <a:p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25% of Wis. Medicare beneficiaries </a:t>
            </a:r>
            <a:b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have type 2 diabetes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12/2013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25AE2-4AFB-419C-929E-62B4F0F5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3" cstate="print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313"/>
            <a:ext cx="1515594" cy="1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179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        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Consequences of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89" y="1692621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Mortality is twice that of people without  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diabetes of similar age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Leading cause of blindness, heart disease, and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stroke – and lower extremity amputations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Very expensive to treat - 2009 Wisconsin data</a:t>
            </a:r>
          </a:p>
          <a:p>
            <a:pPr lvl="1"/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$4.07 billion in direct health costs</a:t>
            </a:r>
          </a:p>
          <a:p>
            <a:pPr lvl="1"/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$2.7 billion in indirect costs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12/2013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4CECE-087D-4C60-AF73-3CAD93C0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-29592"/>
            <a:ext cx="6477000" cy="6009739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  <a:defRPr/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Topics Covered: 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Healthy eating 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Sharing/problem-solving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Action planning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Exercise for strength and endurance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Preventing hypoglycemia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Monitoring glucose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Stress/depression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Appropriate use of medications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Preventing complications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Working more effectively with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    health care providers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>
              <a:latin typeface="Candara" pitchFamily="34" charset="0"/>
            </a:endParaRPr>
          </a:p>
        </p:txBody>
      </p:sp>
      <p:pic>
        <p:nvPicPr>
          <p:cNvPr id="11" name="Picture 57"/>
          <p:cNvPicPr>
            <a:picLocks noChangeAspect="1" noChangeArrowheads="1"/>
          </p:cNvPicPr>
          <p:nvPr/>
        </p:nvPicPr>
        <p:blipFill>
          <a:blip r:embed="rId3" cstate="print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953"/>
            <a:ext cx="1910725" cy="18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9D3CA-AA86-4F47-A949-855D0A420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5" y="647700"/>
            <a:ext cx="81669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Powerful Tools 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for Caregivers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100" dirty="0">
                <a:latin typeface="Leelawadee" panose="020B0502040204020203" pitchFamily="34" charset="-34"/>
                <a:cs typeface="Leelawadee" panose="020B0502040204020203" pitchFamily="34" charset="-34"/>
              </a:rPr>
              <a:t>Why it’s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73" y="2195513"/>
            <a:ext cx="7924799" cy="452596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While caregiving often rewarding, can be stressful.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Caregivers at high risk of depression and stress-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related illnesses.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Can be physically, emotionally and financially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exhausting.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Can be overwhelming to take care of others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Most family caregivers don’t realize importance of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taking care of </a:t>
            </a:r>
            <a:r>
              <a:rPr lang="en-US" sz="28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themselves</a:t>
            </a: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PTC focuses on needs of care</a:t>
            </a:r>
            <a:r>
              <a:rPr lang="en-US" sz="2800" i="1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givers</a:t>
            </a:r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8965"/>
            <a:ext cx="2485021" cy="920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455CB-DAED-49B4-834D-EF77C6E59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" y="228600"/>
            <a:ext cx="2106417" cy="78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3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Gives caregivers tools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3864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Reduce stress, guilt, anger and depression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Improve self-confidence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Better communicate feelings and concerns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Manage their time, set goals and solve problems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Master caregiving transitions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Increase ability to make tough decisions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Communicate effectively with care receiver, family and health care providers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Locate and use local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8C9E3-4328-496B-AD92-85B59A71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38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1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        </a:t>
            </a: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Target Population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48259"/>
            <a:ext cx="8001000" cy="45259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Family (not facility) caregivers, e.g.,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spouses/partners 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Adult children of aging parents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Whether care receiver is living: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at home alone, with others or with caregiver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at home or in a facility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in same town or across the country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Same outcomes for diverse groups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" y="228600"/>
            <a:ext cx="2106417" cy="7800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3CED9-239B-4CEB-A1CF-7C3728F1E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903"/>
            <a:ext cx="8229600" cy="8091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Walk With Ease</a:t>
            </a:r>
            <a:br>
              <a:rPr lang="en-US" sz="31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100" dirty="0">
                <a:latin typeface="Leelawadee" panose="020B0502040204020203" pitchFamily="34" charset="-34"/>
                <a:cs typeface="Leelawadee" panose="020B0502040204020203" pitchFamily="34" charset="-34"/>
              </a:rPr>
              <a:t>Why it’s needed: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2329"/>
            <a:ext cx="7606409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Arthritis is most common condition of older  adults.</a:t>
            </a: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1 in 4 adults affected.  But more than half of 65+</a:t>
            </a: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Even more common in those who are overweight or obese.</a:t>
            </a: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1% of people with arthritis have limitations in daily activities.</a:t>
            </a: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Co-morbidities: 50% also have diabetes; 57% also have heart disease; 45% also have high blood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7381D-13AE-46D3-B5D3-648B904F9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7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60903"/>
            <a:ext cx="7848600" cy="8091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   </a:t>
            </a:r>
            <a:r>
              <a:rPr lang="en-US" sz="49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Walk With Ease </a:t>
            </a:r>
            <a:br>
              <a:rPr lang="en-US" sz="49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100" dirty="0">
                <a:latin typeface="Leelawadee" panose="020B0502040204020203" pitchFamily="34" charset="-34"/>
                <a:cs typeface="Leelawadee" panose="020B0502040204020203" pitchFamily="34" charset="-34"/>
              </a:rPr>
              <a:t>Shown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606409" cy="4525963"/>
          </a:xfrm>
        </p:spPr>
        <p:txBody>
          <a:bodyPr>
            <a:normAutofit/>
          </a:bodyPr>
          <a:lstStyle/>
          <a:p>
            <a:endParaRPr lang="en-US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Reduce pain and discomfort of 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arthritis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Increase balance, strength and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walking pace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Build your confidence to be physically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active</a:t>
            </a: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Improve overall health by making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walking a regular everyday habit</a:t>
            </a:r>
          </a:p>
          <a:p>
            <a:endParaRPr lang="en-US" sz="3600" dirty="0"/>
          </a:p>
          <a:p>
            <a:endParaRPr lang="en-US" sz="29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A50F7-A6F7-465A-A3D8-C3B60925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58602"/>
            <a:ext cx="6096000" cy="8091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   </a:t>
            </a:r>
            <a:r>
              <a:rPr lang="en-US" sz="49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What You Learn: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45" y="1066800"/>
            <a:ext cx="7924800" cy="4525963"/>
          </a:xfrm>
        </p:spPr>
        <p:txBody>
          <a:bodyPr>
            <a:normAutofit/>
          </a:bodyPr>
          <a:lstStyle/>
          <a:p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Basics about arthritis and relationship 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between arthritis, exercise and pain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How to exercise safely and comfortably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Ways to make walking fun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How to make a personal walking plan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with realistic goals for improved fitness</a:t>
            </a: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Tips and strategies to make exercise stick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26B89-9F3D-4438-BE2B-37616D3E8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5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52400"/>
            <a:ext cx="236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-38100"/>
            <a:ext cx="7326046" cy="1905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Raise your hand if you . . .</a:t>
            </a:r>
            <a:endParaRPr lang="en-US" sz="4400" b="1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67437" y="1857346"/>
            <a:ext cx="7391400" cy="4525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Wear a seat belt                                  </a:t>
            </a: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Get a flu shot </a:t>
            </a: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Take vitamin supplements or calcium</a:t>
            </a: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Wear sunscreen or a hat if out in the sun</a:t>
            </a: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Watch your salt and sugar intake</a:t>
            </a:r>
          </a:p>
          <a:p>
            <a:pPr>
              <a:defRPr/>
            </a:pPr>
            <a:endParaRPr lang="en-US" sz="1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Leave the light on if you got out at night   </a:t>
            </a:r>
            <a:b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so your home is well-lit when you return</a:t>
            </a:r>
          </a:p>
          <a:p>
            <a:pPr>
              <a:defRPr/>
            </a:pPr>
            <a:endParaRPr lang="en-US" sz="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Limit your alcohol – especially if taking  </a:t>
            </a:r>
          </a:p>
          <a:p>
            <a:pPr marL="0" indent="0">
              <a:buNone/>
              <a:defRPr/>
            </a:pPr>
            <a:r>
              <a:rPr lang="en-US" sz="4100" dirty="0">
                <a:latin typeface="Leelawadee" panose="020B0502040204020203" pitchFamily="34" charset="-34"/>
                <a:cs typeface="Leelawadee" panose="020B0502040204020203" pitchFamily="34" charset="-34"/>
              </a:rPr>
              <a:t>   medications</a:t>
            </a:r>
            <a:r>
              <a:rPr lang="en-US" sz="2800" dirty="0"/>
              <a:t>		</a:t>
            </a:r>
            <a:endParaRPr lang="en-US" sz="16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9AB25-40F4-4405-8415-9DE4C7B2C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117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FB0A7-3A20-42F8-BF60-DB77FF4C1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5AAF8-D64D-4835-958B-E54C075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56"/>
            <a:ext cx="9144000" cy="46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5948"/>
            <a:ext cx="79248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Learn more: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5715000" cy="48307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Wisconsin Institute for Healthy Aging</a:t>
            </a:r>
          </a:p>
          <a:p>
            <a:pPr marL="0" indent="0">
              <a:buNone/>
            </a:pPr>
            <a:r>
              <a:rPr lang="en-US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608-243-5690  |  info@wihealthyaging.org</a:t>
            </a:r>
          </a:p>
          <a:p>
            <a:pPr marL="0" indent="0">
              <a:buNone/>
            </a:pPr>
            <a:r>
              <a:rPr lang="en-US" sz="35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2C64D-AF74-42A5-BC75-20E0606CD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2" r="20776"/>
          <a:stretch/>
        </p:blipFill>
        <p:spPr>
          <a:xfrm>
            <a:off x="-914400" y="-609600"/>
            <a:ext cx="3767118" cy="2993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77963-7616-4597-8D16-0547E3600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t="20410" r="23666" b="22763"/>
          <a:stretch/>
        </p:blipFill>
        <p:spPr>
          <a:xfrm>
            <a:off x="-762841" y="1897857"/>
            <a:ext cx="3615559" cy="289560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3E27373-16E7-4406-90EB-921A20C657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4527" r="17143" b="17143"/>
          <a:stretch/>
        </p:blipFill>
        <p:spPr bwMode="auto">
          <a:xfrm>
            <a:off x="-569656" y="4479888"/>
            <a:ext cx="3429000" cy="22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D4B7C-A651-4A91-BBDD-680EEE407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6952"/>
            <a:ext cx="2908763" cy="9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3DE13-0887-4839-B908-35CDB9EB4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827525"/>
            <a:ext cx="13291878" cy="5828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59973"/>
            <a:ext cx="9372600" cy="198129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Four Sets of Factors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Impact Your Health</a:t>
            </a: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2E704-0E5C-46A4-9389-DEE8D5A9A796}"/>
              </a:ext>
            </a:extLst>
          </p:cNvPr>
          <p:cNvSpPr txBox="1"/>
          <p:nvPr/>
        </p:nvSpPr>
        <p:spPr>
          <a:xfrm>
            <a:off x="3912035" y="2205335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Care Received in a Hospital or Clinic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FBD2D-18F8-4413-88C3-8FC1757F3581}"/>
              </a:ext>
            </a:extLst>
          </p:cNvPr>
          <p:cNvSpPr txBox="1"/>
          <p:nvPr/>
        </p:nvSpPr>
        <p:spPr>
          <a:xfrm>
            <a:off x="1156948" y="5405735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Physical 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56427-358C-4344-99ED-0D59FAF05D99}"/>
              </a:ext>
            </a:extLst>
          </p:cNvPr>
          <p:cNvSpPr txBox="1"/>
          <p:nvPr/>
        </p:nvSpPr>
        <p:spPr>
          <a:xfrm>
            <a:off x="457200" y="3043535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Your Own Health Behaviors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C4136-3B5A-447F-8F8D-B3AE97A76737}"/>
              </a:ext>
            </a:extLst>
          </p:cNvPr>
          <p:cNvSpPr txBox="1"/>
          <p:nvPr/>
        </p:nvSpPr>
        <p:spPr>
          <a:xfrm>
            <a:off x="2667000" y="4034135"/>
            <a:ext cx="49390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Social &amp; Economic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4170D-D26C-416B-A65A-B5CC11CE3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1861"/>
            <a:ext cx="1340081" cy="4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What impacts your health most?  </a:t>
            </a:r>
            <a:b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Care in a Hospital or Clinic impacts what % of your overall health?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2057401"/>
            <a:ext cx="7391400" cy="4114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2800" dirty="0"/>
              <a:t> 	</a:t>
            </a:r>
            <a:r>
              <a:rPr lang="en-US" sz="5400" dirty="0"/>
              <a:t>80 %</a:t>
            </a:r>
          </a:p>
          <a:p>
            <a:pPr marL="0" indent="0">
              <a:buNone/>
              <a:defRPr/>
            </a:pPr>
            <a:r>
              <a:rPr lang="en-US" sz="5400" dirty="0"/>
              <a:t>	60 %           </a:t>
            </a:r>
          </a:p>
          <a:p>
            <a:pPr marL="0" indent="0">
              <a:buNone/>
              <a:defRPr/>
            </a:pPr>
            <a:r>
              <a:rPr lang="en-US" sz="5400" dirty="0"/>
              <a:t>	40 %</a:t>
            </a:r>
          </a:p>
          <a:p>
            <a:pPr marL="0" indent="0">
              <a:buNone/>
              <a:defRPr/>
            </a:pPr>
            <a:r>
              <a:rPr lang="en-US" sz="5400" dirty="0"/>
              <a:t>	20 % </a:t>
            </a:r>
            <a:r>
              <a:rPr lang="en-US" sz="2800" dirty="0"/>
              <a:t>						</a:t>
            </a:r>
            <a:endParaRPr lang="en-US" sz="16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61" y="2414282"/>
            <a:ext cx="3957840" cy="291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B20725B-A43C-436A-9C0D-A2C9DE233214}"/>
              </a:ext>
            </a:extLst>
          </p:cNvPr>
          <p:cNvSpPr/>
          <p:nvPr/>
        </p:nvSpPr>
        <p:spPr>
          <a:xfrm>
            <a:off x="1423763" y="4961651"/>
            <a:ext cx="1981200" cy="99060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5B9959-19C7-4AED-8722-7D9455CA4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19" y="5665263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What impacts your health most? </a:t>
            </a:r>
            <a:b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Your own health behavior impacts what % of your overall health?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2057401"/>
            <a:ext cx="7391400" cy="4114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2800" dirty="0"/>
              <a:t> 	</a:t>
            </a:r>
            <a:r>
              <a:rPr lang="en-US" sz="5400" dirty="0"/>
              <a:t>10 %</a:t>
            </a:r>
          </a:p>
          <a:p>
            <a:pPr marL="0" indent="0">
              <a:buNone/>
              <a:defRPr/>
            </a:pPr>
            <a:r>
              <a:rPr lang="en-US" sz="5400" dirty="0"/>
              <a:t>	15 %           </a:t>
            </a:r>
          </a:p>
          <a:p>
            <a:pPr marL="0" indent="0">
              <a:buNone/>
              <a:defRPr/>
            </a:pPr>
            <a:r>
              <a:rPr lang="en-US" sz="5400" dirty="0"/>
              <a:t>	20 %</a:t>
            </a:r>
          </a:p>
          <a:p>
            <a:pPr marL="0" indent="0">
              <a:buNone/>
              <a:defRPr/>
            </a:pPr>
            <a:r>
              <a:rPr lang="en-US" sz="5400" dirty="0"/>
              <a:t>	30 % </a:t>
            </a:r>
            <a:r>
              <a:rPr lang="en-US" sz="2800" dirty="0"/>
              <a:t>						</a:t>
            </a:r>
            <a:endParaRPr lang="en-US" sz="16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39000" y="-609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447145"/>
            <a:ext cx="3809999" cy="281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CD79526-FD68-4ED2-86C3-B2B8210A4392}"/>
              </a:ext>
            </a:extLst>
          </p:cNvPr>
          <p:cNvSpPr/>
          <p:nvPr/>
        </p:nvSpPr>
        <p:spPr>
          <a:xfrm>
            <a:off x="1423763" y="4961651"/>
            <a:ext cx="1981200" cy="99060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4B06A-353C-4CFC-8B4C-4EE59CCF8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3FA07-2E07-4ADB-82A8-C80DBF4D9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733800"/>
            <a:ext cx="8534400" cy="1036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4742F-6F98-460A-9B9C-54E83D108CC8}"/>
              </a:ext>
            </a:extLst>
          </p:cNvPr>
          <p:cNvSpPr txBox="1"/>
          <p:nvPr/>
        </p:nvSpPr>
        <p:spPr>
          <a:xfrm>
            <a:off x="7239000" y="5334000"/>
            <a:ext cx="13716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8E3B1-3A69-48CB-B533-85CDE29DF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60" y="5603367"/>
            <a:ext cx="1589140" cy="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5349"/>
            <a:ext cx="7886700" cy="8761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b="1" dirty="0">
                <a:latin typeface="Leelawadee" panose="020B0502040204020203" pitchFamily="34" charset="-34"/>
                <a:cs typeface="Leelawadee" panose="020B0502040204020203" pitchFamily="34" charset="-34"/>
              </a:rPr>
              <a:t>Health Promotion Role in Delaying or Preventing the Need for LTC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6" name="Picture 2" descr="Figure28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8330"/>
            <a:ext cx="4590154" cy="493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Figure28.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39468"/>
            <a:ext cx="4723452" cy="50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77148" y="6445734"/>
            <a:ext cx="9144000" cy="3831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What is WIHA?</a:t>
            </a:r>
            <a:br>
              <a:rPr lang="en-US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And why should you care?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38464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Non-profit clearinghouse of researched and    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proven (evidence-based) health promotion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programs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en-US" sz="9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Our mission is to bring evidence-based  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programs to communities throughout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Wisconsin to encourage healthy living and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healthy aging</a:t>
            </a:r>
          </a:p>
          <a:p>
            <a:endParaRPr lang="en-US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We’re to help you live a long, 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healthy life!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B6609-3C14-489E-9B73-9D6C4B9FA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0162"/>
            <a:ext cx="2375363" cy="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24066</TotalTime>
  <Words>1607</Words>
  <Application>Microsoft Office PowerPoint</Application>
  <PresentationFormat>On-screen Show (4:3)</PresentationFormat>
  <Paragraphs>283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Leelawadee</vt:lpstr>
      <vt:lpstr>Wingdings</vt:lpstr>
      <vt:lpstr>Office Theme</vt:lpstr>
      <vt:lpstr>PowerPoint Presentation</vt:lpstr>
      <vt:lpstr>            Did you know? </vt:lpstr>
      <vt:lpstr> Raise your hand if you . . .</vt:lpstr>
      <vt:lpstr>Four Sets of Factors Impact Your Health </vt:lpstr>
      <vt:lpstr>What impacts your health most?   Care in a Hospital or Clinic impacts what % of your overall health?</vt:lpstr>
      <vt:lpstr>What impacts your health most?  Your own health behavior impacts what % of your overall health?</vt:lpstr>
      <vt:lpstr>PowerPoint Presentation</vt:lpstr>
      <vt:lpstr>Health Promotion Role in Delaying or Preventing the Need for LTC</vt:lpstr>
      <vt:lpstr>What is WIHA? And why should you care?</vt:lpstr>
      <vt:lpstr>What’s an Evidence-Based Health Promotion Program? </vt:lpstr>
      <vt:lpstr>PowerPoint Presentation</vt:lpstr>
      <vt:lpstr>WIHA’s Evidence-Based Health Promotion Programs </vt:lpstr>
      <vt:lpstr>Stepping On The falls epidemic</vt:lpstr>
      <vt:lpstr>         Consequences of Falls</vt:lpstr>
      <vt:lpstr>               Stepping On is CDC-Endorsed  Addresses multiple factors associated with falls risk </vt:lpstr>
      <vt:lpstr>Stepping On Topics Covered:</vt:lpstr>
      <vt:lpstr>   Living Well with Chronic Conditions &amp; Tomando Control de su Salud Why it’s needed</vt:lpstr>
      <vt:lpstr>  Consequences of Chronic Conditions</vt:lpstr>
      <vt:lpstr>  Researched and proven.       Study results show that participants: </vt:lpstr>
      <vt:lpstr>Topics Covered: </vt:lpstr>
      <vt:lpstr>Healthy Living with Diabetes &amp; Vivir Saludable con Diabetes Why they’re needed</vt:lpstr>
      <vt:lpstr>        Consequences of Diabetes</vt:lpstr>
      <vt:lpstr>PowerPoint Presentation</vt:lpstr>
      <vt:lpstr>Powerful Tools  for Caregivers Why it’s needed</vt:lpstr>
      <vt:lpstr>Gives caregivers tools to:</vt:lpstr>
      <vt:lpstr>        Target Population  </vt:lpstr>
      <vt:lpstr>Walk With Ease Why it’s needed:</vt:lpstr>
      <vt:lpstr>   Walk With Ease  Shown to:</vt:lpstr>
      <vt:lpstr>   What You Learn:</vt:lpstr>
      <vt:lpstr>PowerPoint Presentation</vt:lpstr>
      <vt:lpstr>Learn more:</vt:lpstr>
    </vt:vector>
  </TitlesOfParts>
  <Company>Department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Wisconsin’s Community-Academic Aging Research Network</dc:title>
  <dc:creator>DOM PC</dc:creator>
  <cp:lastModifiedBy>Kris Krasnowski</cp:lastModifiedBy>
  <cp:revision>130</cp:revision>
  <cp:lastPrinted>2018-07-18T17:53:27Z</cp:lastPrinted>
  <dcterms:created xsi:type="dcterms:W3CDTF">2012-12-07T14:20:49Z</dcterms:created>
  <dcterms:modified xsi:type="dcterms:W3CDTF">2018-08-07T21:20:16Z</dcterms:modified>
</cp:coreProperties>
</file>